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6"/>
  </p:notesMasterIdLst>
  <p:handoutMasterIdLst>
    <p:handoutMasterId r:id="rId57"/>
  </p:handoutMasterIdLst>
  <p:sldIdLst>
    <p:sldId id="316" r:id="rId2"/>
    <p:sldId id="317" r:id="rId3"/>
    <p:sldId id="259" r:id="rId4"/>
    <p:sldId id="318" r:id="rId5"/>
    <p:sldId id="319" r:id="rId6"/>
    <p:sldId id="321" r:id="rId7"/>
    <p:sldId id="322" r:id="rId8"/>
    <p:sldId id="323" r:id="rId9"/>
    <p:sldId id="324" r:id="rId10"/>
    <p:sldId id="320" r:id="rId11"/>
    <p:sldId id="256" r:id="rId12"/>
    <p:sldId id="304" r:id="rId13"/>
    <p:sldId id="263" r:id="rId14"/>
    <p:sldId id="302" r:id="rId15"/>
    <p:sldId id="264" r:id="rId16"/>
    <p:sldId id="265" r:id="rId17"/>
    <p:sldId id="268" r:id="rId18"/>
    <p:sldId id="287" r:id="rId19"/>
    <p:sldId id="305" r:id="rId20"/>
    <p:sldId id="269" r:id="rId21"/>
    <p:sldId id="270" r:id="rId22"/>
    <p:sldId id="325" r:id="rId23"/>
    <p:sldId id="271" r:id="rId24"/>
    <p:sldId id="286" r:id="rId25"/>
    <p:sldId id="272" r:id="rId26"/>
    <p:sldId id="284" r:id="rId27"/>
    <p:sldId id="274" r:id="rId28"/>
    <p:sldId id="275" r:id="rId29"/>
    <p:sldId id="326" r:id="rId30"/>
    <p:sldId id="276" r:id="rId31"/>
    <p:sldId id="283" r:id="rId32"/>
    <p:sldId id="277" r:id="rId33"/>
    <p:sldId id="278" r:id="rId34"/>
    <p:sldId id="285" r:id="rId35"/>
    <p:sldId id="279" r:id="rId36"/>
    <p:sldId id="327" r:id="rId37"/>
    <p:sldId id="280" r:id="rId38"/>
    <p:sldId id="282" r:id="rId39"/>
    <p:sldId id="281" r:id="rId40"/>
    <p:sldId id="288" r:id="rId41"/>
    <p:sldId id="289" r:id="rId42"/>
    <p:sldId id="290" r:id="rId43"/>
    <p:sldId id="328" r:id="rId44"/>
    <p:sldId id="291" r:id="rId45"/>
    <p:sldId id="292" r:id="rId46"/>
    <p:sldId id="293" r:id="rId47"/>
    <p:sldId id="306" r:id="rId48"/>
    <p:sldId id="311" r:id="rId49"/>
    <p:sldId id="313" r:id="rId50"/>
    <p:sldId id="309" r:id="rId51"/>
    <p:sldId id="314" r:id="rId52"/>
    <p:sldId id="315" r:id="rId53"/>
    <p:sldId id="308" r:id="rId54"/>
    <p:sldId id="299" r:id="rId55"/>
  </p:sldIdLst>
  <p:sldSz cx="9144000" cy="6858000" type="screen4x3"/>
  <p:notesSz cx="6858000" cy="9083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26">
          <p15:clr>
            <a:srgbClr val="A4A3A4"/>
          </p15:clr>
        </p15:guide>
        <p15:guide id="2" pos="2924">
          <p15:clr>
            <a:srgbClr val="A4A3A4"/>
          </p15:clr>
        </p15:guide>
      </p15:sldGuideLst>
    </p:ext>
    <p:ext uri="{2D200454-40CA-4A62-9FC3-DE9A4176ACB9}">
      <p15:notesGuideLst xmlns:p15="http://schemas.microsoft.com/office/powerpoint/2012/main" xmlns="">
        <p15:guide id="1" orient="horz" pos="286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36FA4"/>
    <a:srgbClr val="3F689A"/>
    <a:srgbClr val="4B7CB7"/>
    <a:srgbClr val="89AEDB"/>
    <a:srgbClr val="7570DE"/>
    <a:srgbClr val="3386FF"/>
    <a:srgbClr val="7E7BB7"/>
    <a:srgbClr val="33A8FF"/>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9" autoAdjust="0"/>
    <p:restoredTop sz="80072" autoAdjust="0"/>
  </p:normalViewPr>
  <p:slideViewPr>
    <p:cSldViewPr>
      <p:cViewPr>
        <p:scale>
          <a:sx n="64" d="100"/>
          <a:sy n="64" d="100"/>
        </p:scale>
        <p:origin x="-1800" y="-72"/>
      </p:cViewPr>
      <p:guideLst>
        <p:guide orient="horz" pos="1026"/>
        <p:guide pos="2924"/>
      </p:guideLst>
    </p:cSldViewPr>
  </p:slideViewPr>
  <p:outlineViewPr>
    <p:cViewPr>
      <p:scale>
        <a:sx n="33" d="100"/>
        <a:sy n="33" d="100"/>
      </p:scale>
      <p:origin x="0" y="91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46" y="-90"/>
      </p:cViewPr>
      <p:guideLst>
        <p:guide orient="horz" pos="286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4864C-B2F5-4379-A0A2-F1A7122D7BC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CA"/>
        </a:p>
      </dgm:t>
    </dgm:pt>
    <dgm:pt modelId="{B0605DC5-700B-4A9F-8C36-55C7AD5F43F3}">
      <dgm:prSet phldrT="[Texte]"/>
      <dgm:spPr/>
      <dgm:t>
        <a:bodyPr/>
        <a:lstStyle/>
        <a:p>
          <a:r>
            <a:rPr lang="en-CA" u="sng" dirty="0"/>
            <a:t>Ateliers de </a:t>
          </a:r>
          <a:r>
            <a:rPr lang="en-CA" u="sng" dirty="0" err="1"/>
            <a:t>création</a:t>
          </a:r>
          <a:endParaRPr lang="fr-CA" dirty="0"/>
        </a:p>
      </dgm:t>
    </dgm:pt>
    <dgm:pt modelId="{2843F040-1FE0-40AE-9969-0771AE45F125}" type="parTrans" cxnId="{2204441A-DDF1-4247-9217-152FE2FE34D7}">
      <dgm:prSet/>
      <dgm:spPr/>
      <dgm:t>
        <a:bodyPr/>
        <a:lstStyle/>
        <a:p>
          <a:endParaRPr lang="fr-CA"/>
        </a:p>
      </dgm:t>
    </dgm:pt>
    <dgm:pt modelId="{D0FE852C-9BC2-4ECC-B6E3-351D47A2FE44}" type="sibTrans" cxnId="{2204441A-DDF1-4247-9217-152FE2FE34D7}">
      <dgm:prSet/>
      <dgm:spPr/>
      <dgm:t>
        <a:bodyPr/>
        <a:lstStyle/>
        <a:p>
          <a:endParaRPr lang="fr-CA"/>
        </a:p>
      </dgm:t>
    </dgm:pt>
    <dgm:pt modelId="{66698F22-ECBB-4184-9CAF-8F3B5FA60E09}">
      <dgm:prSet phldrT="[Texte]"/>
      <dgm:spPr/>
      <dgm:t>
        <a:bodyPr/>
        <a:lstStyle/>
        <a:p>
          <a:r>
            <a:rPr lang="en-CA" dirty="0"/>
            <a:t>Mai 2013 à </a:t>
          </a:r>
          <a:r>
            <a:rPr lang="en-CA" dirty="0" err="1"/>
            <a:t>avril</a:t>
          </a:r>
          <a:r>
            <a:rPr lang="en-CA" dirty="0"/>
            <a:t> 2015 </a:t>
          </a:r>
          <a:endParaRPr lang="fr-CA" dirty="0"/>
        </a:p>
      </dgm:t>
    </dgm:pt>
    <dgm:pt modelId="{B377A363-228A-4085-8077-D80D1E0E3C18}" type="parTrans" cxnId="{5BF5982E-81C6-483C-8928-6F6C807A75C8}">
      <dgm:prSet/>
      <dgm:spPr/>
      <dgm:t>
        <a:bodyPr/>
        <a:lstStyle/>
        <a:p>
          <a:endParaRPr lang="fr-CA"/>
        </a:p>
      </dgm:t>
    </dgm:pt>
    <dgm:pt modelId="{D45E2A54-CA36-4184-BE9F-B9C7CF61CAD2}" type="sibTrans" cxnId="{5BF5982E-81C6-483C-8928-6F6C807A75C8}">
      <dgm:prSet/>
      <dgm:spPr/>
      <dgm:t>
        <a:bodyPr/>
        <a:lstStyle/>
        <a:p>
          <a:endParaRPr lang="fr-CA"/>
        </a:p>
      </dgm:t>
    </dgm:pt>
    <dgm:pt modelId="{554D1500-478F-4B60-B3E1-8670DD98F7C9}">
      <dgm:prSet phldrT="[Texte]"/>
      <dgm:spPr/>
      <dgm:t>
        <a:bodyPr/>
        <a:lstStyle/>
        <a:p>
          <a:r>
            <a:rPr lang="fr-CA" u="sng" dirty="0"/>
            <a:t>Création des outils</a:t>
          </a:r>
          <a:endParaRPr lang="fr-CA" dirty="0"/>
        </a:p>
      </dgm:t>
    </dgm:pt>
    <dgm:pt modelId="{40133432-5EC4-4220-A27D-BA6C951284EF}" type="parTrans" cxnId="{9A6B2546-9851-4A5D-9669-FCDE04095575}">
      <dgm:prSet/>
      <dgm:spPr/>
      <dgm:t>
        <a:bodyPr/>
        <a:lstStyle/>
        <a:p>
          <a:endParaRPr lang="fr-CA"/>
        </a:p>
      </dgm:t>
    </dgm:pt>
    <dgm:pt modelId="{19656C10-5F8F-4588-A9F1-926F0F13C548}" type="sibTrans" cxnId="{9A6B2546-9851-4A5D-9669-FCDE04095575}">
      <dgm:prSet/>
      <dgm:spPr/>
      <dgm:t>
        <a:bodyPr/>
        <a:lstStyle/>
        <a:p>
          <a:endParaRPr lang="fr-CA"/>
        </a:p>
      </dgm:t>
    </dgm:pt>
    <dgm:pt modelId="{F1F86104-A10C-43C4-85E9-CA29EE197693}">
      <dgm:prSet phldrT="[Texte]"/>
      <dgm:spPr/>
      <dgm:t>
        <a:bodyPr/>
        <a:lstStyle/>
        <a:p>
          <a:r>
            <a:rPr lang="fr-CA" b="1" dirty="0"/>
            <a:t>Janvier 2017 à juin 2017</a:t>
          </a:r>
          <a:endParaRPr lang="fr-CA" dirty="0"/>
        </a:p>
      </dgm:t>
    </dgm:pt>
    <dgm:pt modelId="{4FD9FD75-2E21-4D93-9FA3-7A68C466B289}" type="parTrans" cxnId="{4243E07C-E963-439F-AB24-2661C40F7EFB}">
      <dgm:prSet/>
      <dgm:spPr/>
      <dgm:t>
        <a:bodyPr/>
        <a:lstStyle/>
        <a:p>
          <a:endParaRPr lang="fr-CA"/>
        </a:p>
      </dgm:t>
    </dgm:pt>
    <dgm:pt modelId="{B9262735-8BDF-468A-85A6-18EC46676BD6}" type="sibTrans" cxnId="{4243E07C-E963-439F-AB24-2661C40F7EFB}">
      <dgm:prSet/>
      <dgm:spPr/>
      <dgm:t>
        <a:bodyPr/>
        <a:lstStyle/>
        <a:p>
          <a:endParaRPr lang="fr-CA"/>
        </a:p>
      </dgm:t>
    </dgm:pt>
    <dgm:pt modelId="{646AF9D3-3C5F-4E78-B505-178ADB9C27E2}">
      <dgm:prSet/>
      <dgm:spPr/>
      <dgm:t>
        <a:bodyPr/>
        <a:lstStyle/>
        <a:p>
          <a:r>
            <a:rPr lang="fr-CA"/>
            <a:t>Ententes avec deux écoles primaires</a:t>
          </a:r>
          <a:endParaRPr lang="fr-CA" dirty="0"/>
        </a:p>
      </dgm:t>
    </dgm:pt>
    <dgm:pt modelId="{FD24B1B9-FE09-450C-AAA3-641AE993BE5F}" type="parTrans" cxnId="{63AD1241-C69F-4405-82F0-672DCB81EB58}">
      <dgm:prSet/>
      <dgm:spPr/>
      <dgm:t>
        <a:bodyPr/>
        <a:lstStyle/>
        <a:p>
          <a:endParaRPr lang="fr-CA"/>
        </a:p>
      </dgm:t>
    </dgm:pt>
    <dgm:pt modelId="{F986C46C-6B45-4D4D-A3E2-D965282C39AB}" type="sibTrans" cxnId="{63AD1241-C69F-4405-82F0-672DCB81EB58}">
      <dgm:prSet/>
      <dgm:spPr/>
      <dgm:t>
        <a:bodyPr/>
        <a:lstStyle/>
        <a:p>
          <a:endParaRPr lang="fr-CA"/>
        </a:p>
      </dgm:t>
    </dgm:pt>
    <dgm:pt modelId="{6C2C8C6C-A234-45A7-AA0C-C9979D109DC1}">
      <dgm:prSet/>
      <dgm:spPr/>
      <dgm:t>
        <a:bodyPr/>
        <a:lstStyle/>
        <a:p>
          <a:r>
            <a:rPr lang="fr-CA"/>
            <a:t>Planification, organisation et tenue des ateliers</a:t>
          </a:r>
          <a:endParaRPr lang="fr-CA" dirty="0"/>
        </a:p>
      </dgm:t>
    </dgm:pt>
    <dgm:pt modelId="{1EFC21B6-2D60-4084-A246-F2C3F41411EC}" type="parTrans" cxnId="{82EC1FF9-FF21-4730-837A-087BFF03E989}">
      <dgm:prSet/>
      <dgm:spPr/>
      <dgm:t>
        <a:bodyPr/>
        <a:lstStyle/>
        <a:p>
          <a:endParaRPr lang="fr-CA"/>
        </a:p>
      </dgm:t>
    </dgm:pt>
    <dgm:pt modelId="{B1232165-6735-41FA-B710-D31D8250464A}" type="sibTrans" cxnId="{82EC1FF9-FF21-4730-837A-087BFF03E989}">
      <dgm:prSet/>
      <dgm:spPr/>
      <dgm:t>
        <a:bodyPr/>
        <a:lstStyle/>
        <a:p>
          <a:endParaRPr lang="fr-CA"/>
        </a:p>
      </dgm:t>
    </dgm:pt>
    <dgm:pt modelId="{FE9F40A3-A08B-4C3A-9CA4-1F2102BE3BEB}">
      <dgm:prSet/>
      <dgm:spPr/>
      <dgm:t>
        <a:bodyPr/>
        <a:lstStyle/>
        <a:p>
          <a:r>
            <a:rPr lang="fr-CA"/>
            <a:t>Demande au comité d’éthique de l’Université Laval</a:t>
          </a:r>
          <a:endParaRPr lang="fr-CA" dirty="0"/>
        </a:p>
      </dgm:t>
    </dgm:pt>
    <dgm:pt modelId="{95A788BA-FA31-4F6E-9FDD-865193154A1C}" type="parTrans" cxnId="{93AC8D7C-AA49-433A-93E1-2E7EDCFE3936}">
      <dgm:prSet/>
      <dgm:spPr/>
      <dgm:t>
        <a:bodyPr/>
        <a:lstStyle/>
        <a:p>
          <a:endParaRPr lang="fr-CA"/>
        </a:p>
      </dgm:t>
    </dgm:pt>
    <dgm:pt modelId="{EDFFC412-1DE8-4B1E-9E35-1B43FC379236}" type="sibTrans" cxnId="{93AC8D7C-AA49-433A-93E1-2E7EDCFE3936}">
      <dgm:prSet/>
      <dgm:spPr/>
      <dgm:t>
        <a:bodyPr/>
        <a:lstStyle/>
        <a:p>
          <a:endParaRPr lang="fr-CA"/>
        </a:p>
      </dgm:t>
    </dgm:pt>
    <dgm:pt modelId="{8D0B9029-D2E4-4ACD-B2BA-80CBE89F3B1D}">
      <dgm:prSet/>
      <dgm:spPr/>
      <dgm:t>
        <a:bodyPr/>
        <a:lstStyle/>
        <a:p>
          <a:r>
            <a:rPr lang="fr-CA" dirty="0"/>
            <a:t>Codification et analyse du matériel</a:t>
          </a:r>
        </a:p>
      </dgm:t>
    </dgm:pt>
    <dgm:pt modelId="{6F319BD1-1154-4079-AAA6-081077A1D659}" type="parTrans" cxnId="{D241ED1D-4B1F-4C1F-90E0-5F28C96BF7AD}">
      <dgm:prSet/>
      <dgm:spPr/>
      <dgm:t>
        <a:bodyPr/>
        <a:lstStyle/>
        <a:p>
          <a:endParaRPr lang="fr-CA"/>
        </a:p>
      </dgm:t>
    </dgm:pt>
    <dgm:pt modelId="{76E81B46-8968-49FE-92B8-B10642AEECC7}" type="sibTrans" cxnId="{D241ED1D-4B1F-4C1F-90E0-5F28C96BF7AD}">
      <dgm:prSet/>
      <dgm:spPr/>
      <dgm:t>
        <a:bodyPr/>
        <a:lstStyle/>
        <a:p>
          <a:endParaRPr lang="fr-CA"/>
        </a:p>
      </dgm:t>
    </dgm:pt>
    <dgm:pt modelId="{E59F3FE1-0708-4A12-95EE-38C069F2A368}">
      <dgm:prSet/>
      <dgm:spPr/>
      <dgm:t>
        <a:bodyPr/>
        <a:lstStyle/>
        <a:p>
          <a:r>
            <a:rPr lang="fr-CA" b="1"/>
            <a:t>Implication : étudiants(es) </a:t>
          </a:r>
          <a:r>
            <a:rPr lang="fr-FR"/>
            <a:t>du programme de baccalauréat en art et science de l’animation de l’Université Laval</a:t>
          </a:r>
          <a:endParaRPr lang="fr-FR" dirty="0"/>
        </a:p>
      </dgm:t>
    </dgm:pt>
    <dgm:pt modelId="{7D3D73F3-01AA-4B6B-A37A-6C930BB3E47E}" type="parTrans" cxnId="{15F08865-01B4-4CAE-BA72-8E9965BDDA6F}">
      <dgm:prSet/>
      <dgm:spPr/>
      <dgm:t>
        <a:bodyPr/>
        <a:lstStyle/>
        <a:p>
          <a:endParaRPr lang="fr-CA"/>
        </a:p>
      </dgm:t>
    </dgm:pt>
    <dgm:pt modelId="{E26CE4BF-A511-4DF6-83C1-A4294FCD07CC}" type="sibTrans" cxnId="{15F08865-01B4-4CAE-BA72-8E9965BDDA6F}">
      <dgm:prSet/>
      <dgm:spPr/>
      <dgm:t>
        <a:bodyPr/>
        <a:lstStyle/>
        <a:p>
          <a:endParaRPr lang="fr-CA"/>
        </a:p>
      </dgm:t>
    </dgm:pt>
    <dgm:pt modelId="{A8714A54-B451-4C70-9CE3-8BAC15AA6333}">
      <dgm:prSet/>
      <dgm:spPr/>
      <dgm:t>
        <a:bodyPr/>
        <a:lstStyle/>
        <a:p>
          <a:r>
            <a:rPr lang="fr-FR" b="1" dirty="0"/>
            <a:t>Mise à l’essai dans une école primaire</a:t>
          </a:r>
          <a:endParaRPr lang="fr-CA" b="1" dirty="0"/>
        </a:p>
      </dgm:t>
    </dgm:pt>
    <dgm:pt modelId="{44461A6D-5D04-4E98-9086-08EC3B346345}" type="parTrans" cxnId="{19F47762-396B-4F06-ADFA-6D73C6D137D1}">
      <dgm:prSet/>
      <dgm:spPr/>
      <dgm:t>
        <a:bodyPr/>
        <a:lstStyle/>
        <a:p>
          <a:endParaRPr lang="fr-CA"/>
        </a:p>
      </dgm:t>
    </dgm:pt>
    <dgm:pt modelId="{AF6B4917-E65B-4657-A824-EAD3D608286D}" type="sibTrans" cxnId="{19F47762-396B-4F06-ADFA-6D73C6D137D1}">
      <dgm:prSet/>
      <dgm:spPr/>
      <dgm:t>
        <a:bodyPr/>
        <a:lstStyle/>
        <a:p>
          <a:endParaRPr lang="fr-CA"/>
        </a:p>
      </dgm:t>
    </dgm:pt>
    <dgm:pt modelId="{A76DA99F-D157-4567-935A-9ECAC7D89CED}" type="pres">
      <dgm:prSet presAssocID="{70C4864C-B2F5-4379-A0A2-F1A7122D7BCB}" presName="linearFlow" presStyleCnt="0">
        <dgm:presLayoutVars>
          <dgm:dir/>
          <dgm:animLvl val="lvl"/>
          <dgm:resizeHandles val="exact"/>
        </dgm:presLayoutVars>
      </dgm:prSet>
      <dgm:spPr/>
      <dgm:t>
        <a:bodyPr/>
        <a:lstStyle/>
        <a:p>
          <a:endParaRPr lang="fr-CA"/>
        </a:p>
      </dgm:t>
    </dgm:pt>
    <dgm:pt modelId="{9F53EDA3-E1DE-4D9C-BCEA-49D7F36EA68B}" type="pres">
      <dgm:prSet presAssocID="{B0605DC5-700B-4A9F-8C36-55C7AD5F43F3}" presName="composite" presStyleCnt="0"/>
      <dgm:spPr/>
    </dgm:pt>
    <dgm:pt modelId="{63914BEC-C4DF-4325-8FF5-AE4484B9FD67}" type="pres">
      <dgm:prSet presAssocID="{B0605DC5-700B-4A9F-8C36-55C7AD5F43F3}" presName="parentText" presStyleLbl="alignNode1" presStyleIdx="0" presStyleCnt="2">
        <dgm:presLayoutVars>
          <dgm:chMax val="1"/>
          <dgm:bulletEnabled val="1"/>
        </dgm:presLayoutVars>
      </dgm:prSet>
      <dgm:spPr/>
      <dgm:t>
        <a:bodyPr/>
        <a:lstStyle/>
        <a:p>
          <a:endParaRPr lang="fr-CA"/>
        </a:p>
      </dgm:t>
    </dgm:pt>
    <dgm:pt modelId="{829011B8-DEB3-4890-89A8-DEB538E24CB2}" type="pres">
      <dgm:prSet presAssocID="{B0605DC5-700B-4A9F-8C36-55C7AD5F43F3}" presName="descendantText" presStyleLbl="alignAcc1" presStyleIdx="0" presStyleCnt="2">
        <dgm:presLayoutVars>
          <dgm:bulletEnabled val="1"/>
        </dgm:presLayoutVars>
      </dgm:prSet>
      <dgm:spPr/>
      <dgm:t>
        <a:bodyPr/>
        <a:lstStyle/>
        <a:p>
          <a:endParaRPr lang="fr-CA"/>
        </a:p>
      </dgm:t>
    </dgm:pt>
    <dgm:pt modelId="{42369880-94FA-4894-AE40-88663977B246}" type="pres">
      <dgm:prSet presAssocID="{D0FE852C-9BC2-4ECC-B6E3-351D47A2FE44}" presName="sp" presStyleCnt="0"/>
      <dgm:spPr/>
    </dgm:pt>
    <dgm:pt modelId="{B835AC92-99E4-4BC9-A42B-33DB9526B639}" type="pres">
      <dgm:prSet presAssocID="{554D1500-478F-4B60-B3E1-8670DD98F7C9}" presName="composite" presStyleCnt="0"/>
      <dgm:spPr/>
    </dgm:pt>
    <dgm:pt modelId="{81AC7CC9-680F-41CD-B054-868E23DA7CD8}" type="pres">
      <dgm:prSet presAssocID="{554D1500-478F-4B60-B3E1-8670DD98F7C9}" presName="parentText" presStyleLbl="alignNode1" presStyleIdx="1" presStyleCnt="2">
        <dgm:presLayoutVars>
          <dgm:chMax val="1"/>
          <dgm:bulletEnabled val="1"/>
        </dgm:presLayoutVars>
      </dgm:prSet>
      <dgm:spPr/>
      <dgm:t>
        <a:bodyPr/>
        <a:lstStyle/>
        <a:p>
          <a:endParaRPr lang="fr-CA"/>
        </a:p>
      </dgm:t>
    </dgm:pt>
    <dgm:pt modelId="{0976B6EE-24A8-4A61-B502-D48D53009A64}" type="pres">
      <dgm:prSet presAssocID="{554D1500-478F-4B60-B3E1-8670DD98F7C9}" presName="descendantText" presStyleLbl="alignAcc1" presStyleIdx="1" presStyleCnt="2">
        <dgm:presLayoutVars>
          <dgm:bulletEnabled val="1"/>
        </dgm:presLayoutVars>
      </dgm:prSet>
      <dgm:spPr/>
      <dgm:t>
        <a:bodyPr/>
        <a:lstStyle/>
        <a:p>
          <a:endParaRPr lang="fr-CA"/>
        </a:p>
      </dgm:t>
    </dgm:pt>
  </dgm:ptLst>
  <dgm:cxnLst>
    <dgm:cxn modelId="{B5C6443F-7DB4-4D09-9D97-3354C84EA7B4}" type="presOf" srcId="{646AF9D3-3C5F-4E78-B505-178ADB9C27E2}" destId="{829011B8-DEB3-4890-89A8-DEB538E24CB2}" srcOrd="0" destOrd="1" presId="urn:microsoft.com/office/officeart/2005/8/layout/chevron2"/>
    <dgm:cxn modelId="{82EC1FF9-FF21-4730-837A-087BFF03E989}" srcId="{B0605DC5-700B-4A9F-8C36-55C7AD5F43F3}" destId="{6C2C8C6C-A234-45A7-AA0C-C9979D109DC1}" srcOrd="2" destOrd="0" parTransId="{1EFC21B6-2D60-4084-A246-F2C3F41411EC}" sibTransId="{B1232165-6735-41FA-B710-D31D8250464A}"/>
    <dgm:cxn modelId="{9A6B2546-9851-4A5D-9669-FCDE04095575}" srcId="{70C4864C-B2F5-4379-A0A2-F1A7122D7BCB}" destId="{554D1500-478F-4B60-B3E1-8670DD98F7C9}" srcOrd="1" destOrd="0" parTransId="{40133432-5EC4-4220-A27D-BA6C951284EF}" sibTransId="{19656C10-5F8F-4588-A9F1-926F0F13C548}"/>
    <dgm:cxn modelId="{63AD1241-C69F-4405-82F0-672DCB81EB58}" srcId="{B0605DC5-700B-4A9F-8C36-55C7AD5F43F3}" destId="{646AF9D3-3C5F-4E78-B505-178ADB9C27E2}" srcOrd="1" destOrd="0" parTransId="{FD24B1B9-FE09-450C-AAA3-641AE993BE5F}" sibTransId="{F986C46C-6B45-4D4D-A3E2-D965282C39AB}"/>
    <dgm:cxn modelId="{4243E07C-E963-439F-AB24-2661C40F7EFB}" srcId="{554D1500-478F-4B60-B3E1-8670DD98F7C9}" destId="{F1F86104-A10C-43C4-85E9-CA29EE197693}" srcOrd="0" destOrd="0" parTransId="{4FD9FD75-2E21-4D93-9FA3-7A68C466B289}" sibTransId="{B9262735-8BDF-468A-85A6-18EC46676BD6}"/>
    <dgm:cxn modelId="{15F08865-01B4-4CAE-BA72-8E9965BDDA6F}" srcId="{554D1500-478F-4B60-B3E1-8670DD98F7C9}" destId="{E59F3FE1-0708-4A12-95EE-38C069F2A368}" srcOrd="1" destOrd="0" parTransId="{7D3D73F3-01AA-4B6B-A37A-6C930BB3E47E}" sibTransId="{E26CE4BF-A511-4DF6-83C1-A4294FCD07CC}"/>
    <dgm:cxn modelId="{CE7042BF-3668-48E7-A90E-22F615DA05CE}" type="presOf" srcId="{6C2C8C6C-A234-45A7-AA0C-C9979D109DC1}" destId="{829011B8-DEB3-4890-89A8-DEB538E24CB2}" srcOrd="0" destOrd="2" presId="urn:microsoft.com/office/officeart/2005/8/layout/chevron2"/>
    <dgm:cxn modelId="{2204441A-DDF1-4247-9217-152FE2FE34D7}" srcId="{70C4864C-B2F5-4379-A0A2-F1A7122D7BCB}" destId="{B0605DC5-700B-4A9F-8C36-55C7AD5F43F3}" srcOrd="0" destOrd="0" parTransId="{2843F040-1FE0-40AE-9969-0771AE45F125}" sibTransId="{D0FE852C-9BC2-4ECC-B6E3-351D47A2FE44}"/>
    <dgm:cxn modelId="{5A5AFE76-17CD-429F-8692-87D37AF1BB42}" type="presOf" srcId="{B0605DC5-700B-4A9F-8C36-55C7AD5F43F3}" destId="{63914BEC-C4DF-4325-8FF5-AE4484B9FD67}" srcOrd="0" destOrd="0" presId="urn:microsoft.com/office/officeart/2005/8/layout/chevron2"/>
    <dgm:cxn modelId="{CF36415A-0A9E-4CC1-8C04-3D333F9C52C8}" type="presOf" srcId="{8D0B9029-D2E4-4ACD-B2BA-80CBE89F3B1D}" destId="{829011B8-DEB3-4890-89A8-DEB538E24CB2}" srcOrd="0" destOrd="4" presId="urn:microsoft.com/office/officeart/2005/8/layout/chevron2"/>
    <dgm:cxn modelId="{D241ED1D-4B1F-4C1F-90E0-5F28C96BF7AD}" srcId="{B0605DC5-700B-4A9F-8C36-55C7AD5F43F3}" destId="{8D0B9029-D2E4-4ACD-B2BA-80CBE89F3B1D}" srcOrd="4" destOrd="0" parTransId="{6F319BD1-1154-4079-AAA6-081077A1D659}" sibTransId="{76E81B46-8968-49FE-92B8-B10642AEECC7}"/>
    <dgm:cxn modelId="{3B1F5B56-7B98-4E21-98B0-B15DDE590CD5}" type="presOf" srcId="{70C4864C-B2F5-4379-A0A2-F1A7122D7BCB}" destId="{A76DA99F-D157-4567-935A-9ECAC7D89CED}" srcOrd="0" destOrd="0" presId="urn:microsoft.com/office/officeart/2005/8/layout/chevron2"/>
    <dgm:cxn modelId="{0E46D2C3-D2F8-43FE-8A80-97C34A494B57}" type="presOf" srcId="{66698F22-ECBB-4184-9CAF-8F3B5FA60E09}" destId="{829011B8-DEB3-4890-89A8-DEB538E24CB2}" srcOrd="0" destOrd="0" presId="urn:microsoft.com/office/officeart/2005/8/layout/chevron2"/>
    <dgm:cxn modelId="{B679BE87-7D68-45C2-A0D6-B4915FC0DE4A}" type="presOf" srcId="{E59F3FE1-0708-4A12-95EE-38C069F2A368}" destId="{0976B6EE-24A8-4A61-B502-D48D53009A64}" srcOrd="0" destOrd="1" presId="urn:microsoft.com/office/officeart/2005/8/layout/chevron2"/>
    <dgm:cxn modelId="{45DEBEA0-DF84-44BF-AC5D-4FE4833699AD}" type="presOf" srcId="{FE9F40A3-A08B-4C3A-9CA4-1F2102BE3BEB}" destId="{829011B8-DEB3-4890-89A8-DEB538E24CB2}" srcOrd="0" destOrd="3" presId="urn:microsoft.com/office/officeart/2005/8/layout/chevron2"/>
    <dgm:cxn modelId="{FFDFB2F7-C5B0-4843-BB4D-251B1DE7BBC5}" type="presOf" srcId="{A8714A54-B451-4C70-9CE3-8BAC15AA6333}" destId="{0976B6EE-24A8-4A61-B502-D48D53009A64}" srcOrd="0" destOrd="2" presId="urn:microsoft.com/office/officeart/2005/8/layout/chevron2"/>
    <dgm:cxn modelId="{19F47762-396B-4F06-ADFA-6D73C6D137D1}" srcId="{554D1500-478F-4B60-B3E1-8670DD98F7C9}" destId="{A8714A54-B451-4C70-9CE3-8BAC15AA6333}" srcOrd="2" destOrd="0" parTransId="{44461A6D-5D04-4E98-9086-08EC3B346345}" sibTransId="{AF6B4917-E65B-4657-A824-EAD3D608286D}"/>
    <dgm:cxn modelId="{5BF5982E-81C6-483C-8928-6F6C807A75C8}" srcId="{B0605DC5-700B-4A9F-8C36-55C7AD5F43F3}" destId="{66698F22-ECBB-4184-9CAF-8F3B5FA60E09}" srcOrd="0" destOrd="0" parTransId="{B377A363-228A-4085-8077-D80D1E0E3C18}" sibTransId="{D45E2A54-CA36-4184-BE9F-B9C7CF61CAD2}"/>
    <dgm:cxn modelId="{C9BDA6BD-2750-42CB-BB6A-05E842B44417}" type="presOf" srcId="{F1F86104-A10C-43C4-85E9-CA29EE197693}" destId="{0976B6EE-24A8-4A61-B502-D48D53009A64}" srcOrd="0" destOrd="0" presId="urn:microsoft.com/office/officeart/2005/8/layout/chevron2"/>
    <dgm:cxn modelId="{38133F17-3F56-4636-8980-524A71EC0D97}" type="presOf" srcId="{554D1500-478F-4B60-B3E1-8670DD98F7C9}" destId="{81AC7CC9-680F-41CD-B054-868E23DA7CD8}" srcOrd="0" destOrd="0" presId="urn:microsoft.com/office/officeart/2005/8/layout/chevron2"/>
    <dgm:cxn modelId="{93AC8D7C-AA49-433A-93E1-2E7EDCFE3936}" srcId="{B0605DC5-700B-4A9F-8C36-55C7AD5F43F3}" destId="{FE9F40A3-A08B-4C3A-9CA4-1F2102BE3BEB}" srcOrd="3" destOrd="0" parTransId="{95A788BA-FA31-4F6E-9FDD-865193154A1C}" sibTransId="{EDFFC412-1DE8-4B1E-9E35-1B43FC379236}"/>
    <dgm:cxn modelId="{1FC014BA-01F4-4FBA-AE3B-1C7B0CF478A7}" type="presParOf" srcId="{A76DA99F-D157-4567-935A-9ECAC7D89CED}" destId="{9F53EDA3-E1DE-4D9C-BCEA-49D7F36EA68B}" srcOrd="0" destOrd="0" presId="urn:microsoft.com/office/officeart/2005/8/layout/chevron2"/>
    <dgm:cxn modelId="{471F9382-E6C3-43F6-BAA8-4D4789F2C70A}" type="presParOf" srcId="{9F53EDA3-E1DE-4D9C-BCEA-49D7F36EA68B}" destId="{63914BEC-C4DF-4325-8FF5-AE4484B9FD67}" srcOrd="0" destOrd="0" presId="urn:microsoft.com/office/officeart/2005/8/layout/chevron2"/>
    <dgm:cxn modelId="{F3A12FE9-528B-4F9A-A05C-3B751853E87A}" type="presParOf" srcId="{9F53EDA3-E1DE-4D9C-BCEA-49D7F36EA68B}" destId="{829011B8-DEB3-4890-89A8-DEB538E24CB2}" srcOrd="1" destOrd="0" presId="urn:microsoft.com/office/officeart/2005/8/layout/chevron2"/>
    <dgm:cxn modelId="{06E6E378-6590-4E67-B1B7-FF4320F935A5}" type="presParOf" srcId="{A76DA99F-D157-4567-935A-9ECAC7D89CED}" destId="{42369880-94FA-4894-AE40-88663977B246}" srcOrd="1" destOrd="0" presId="urn:microsoft.com/office/officeart/2005/8/layout/chevron2"/>
    <dgm:cxn modelId="{8A00B027-3435-40E2-B8D8-7CB63EAC371D}" type="presParOf" srcId="{A76DA99F-D157-4567-935A-9ECAC7D89CED}" destId="{B835AC92-99E4-4BC9-A42B-33DB9526B639}" srcOrd="2" destOrd="0" presId="urn:microsoft.com/office/officeart/2005/8/layout/chevron2"/>
    <dgm:cxn modelId="{D1EBBEA1-26DB-4BC9-8F5B-D0A80E00B37F}" type="presParOf" srcId="{B835AC92-99E4-4BC9-A42B-33DB9526B639}" destId="{81AC7CC9-680F-41CD-B054-868E23DA7CD8}" srcOrd="0" destOrd="0" presId="urn:microsoft.com/office/officeart/2005/8/layout/chevron2"/>
    <dgm:cxn modelId="{2D607B75-68A7-4D4E-AC00-8BD98D62CFC7}" type="presParOf" srcId="{B835AC92-99E4-4BC9-A42B-33DB9526B639}" destId="{0976B6EE-24A8-4A61-B502-D48D53009A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AF0CED71-1B78-4F8E-9F9A-19F295AA624C}" type="datetimeFigureOut">
              <a:rPr lang="fr-CA" smtClean="0"/>
              <a:pPr/>
              <a:t>2017-08-15</a:t>
            </a:fld>
            <a:endParaRPr lang="fr-CA"/>
          </a:p>
        </p:txBody>
      </p:sp>
      <p:sp>
        <p:nvSpPr>
          <p:cNvPr id="4" name="Espace réservé du pied de page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E986EC0B-804C-48C3-9770-77E84AEF42DE}" type="slidenum">
              <a:rPr lang="fr-CA" smtClean="0"/>
              <a:pPr/>
              <a:t>‹N°›</a:t>
            </a:fld>
            <a:endParaRPr lang="fr-CA"/>
          </a:p>
        </p:txBody>
      </p:sp>
    </p:spTree>
    <p:extLst>
      <p:ext uri="{BB962C8B-B14F-4D97-AF65-F5344CB8AC3E}">
        <p14:creationId xmlns:p14="http://schemas.microsoft.com/office/powerpoint/2010/main" val="1211361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A3BD4AD6-39D0-46AE-A198-00F619B956EF}" type="datetimeFigureOut">
              <a:rPr lang="fr-CA" smtClean="0"/>
              <a:pPr/>
              <a:t>2017-08-15</a:t>
            </a:fld>
            <a:endParaRPr lang="fr-CA"/>
          </a:p>
        </p:txBody>
      </p:sp>
      <p:sp>
        <p:nvSpPr>
          <p:cNvPr id="4" name="Espace réservé de l'image des diapositives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E89C38B5-7A8B-40E3-BDE7-C3039A33D7B6}" type="slidenum">
              <a:rPr lang="fr-CA" smtClean="0"/>
              <a:pPr/>
              <a:t>‹N°›</a:t>
            </a:fld>
            <a:endParaRPr lang="fr-CA"/>
          </a:p>
        </p:txBody>
      </p:sp>
    </p:spTree>
    <p:extLst>
      <p:ext uri="{BB962C8B-B14F-4D97-AF65-F5344CB8AC3E}">
        <p14:creationId xmlns:p14="http://schemas.microsoft.com/office/powerpoint/2010/main" val="154196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_ENREF_37"/><Relationship Id="rId5" Type="http://schemas.openxmlformats.org/officeDocument/2006/relationships/hyperlink" Target="#_ENREF_32"/><Relationship Id="rId4" Type="http://schemas.openxmlformats.org/officeDocument/2006/relationships/hyperlink" Target="#_ENREF_24"/></Relationships>
</file>

<file path=ppt/notesSlides/_rels/notesSlide7.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_ENREF_11"/><Relationship Id="rId5" Type="http://schemas.openxmlformats.org/officeDocument/2006/relationships/hyperlink" Target="#_ENREF_7"/><Relationship Id="rId4" Type="http://schemas.openxmlformats.org/officeDocument/2006/relationships/hyperlink" Target="#_ENREF_6"/></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17"/><Relationship Id="rId7" Type="http://schemas.openxmlformats.org/officeDocument/2006/relationships/hyperlink" Target="#_ENREF_35"/><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_ENREF_29"/><Relationship Id="rId5" Type="http://schemas.openxmlformats.org/officeDocument/2006/relationships/hyperlink" Target="#_ENREF_9"/><Relationship Id="rId4" Type="http://schemas.openxmlformats.org/officeDocument/2006/relationships/hyperlink" Target="#_ENREF_39"/></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a:t>
            </a:fld>
            <a:endParaRPr lang="fr-CA" dirty="0"/>
          </a:p>
        </p:txBody>
      </p:sp>
    </p:spTree>
    <p:extLst>
      <p:ext uri="{BB962C8B-B14F-4D97-AF65-F5344CB8AC3E}">
        <p14:creationId xmlns:p14="http://schemas.microsoft.com/office/powerpoint/2010/main" val="368524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11</a:t>
            </a:fld>
            <a:endParaRPr lang="fr-CA" dirty="0"/>
          </a:p>
        </p:txBody>
      </p:sp>
    </p:spTree>
    <p:extLst>
      <p:ext uri="{BB962C8B-B14F-4D97-AF65-F5344CB8AC3E}">
        <p14:creationId xmlns:p14="http://schemas.microsoft.com/office/powerpoint/2010/main" val="3659617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12</a:t>
            </a:fld>
            <a:endParaRPr lang="fr-CA"/>
          </a:p>
        </p:txBody>
      </p:sp>
    </p:spTree>
    <p:extLst>
      <p:ext uri="{BB962C8B-B14F-4D97-AF65-F5344CB8AC3E}">
        <p14:creationId xmlns:p14="http://schemas.microsoft.com/office/powerpoint/2010/main" val="338662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err="1"/>
              <a:t>Ces</a:t>
            </a:r>
            <a:r>
              <a:rPr lang="en-CA" b="1" dirty="0"/>
              <a:t> </a:t>
            </a:r>
            <a:r>
              <a:rPr lang="en-CA" b="1" dirty="0" err="1"/>
              <a:t>objectifs</a:t>
            </a:r>
            <a:r>
              <a:rPr lang="en-CA" b="1" dirty="0"/>
              <a:t> font</a:t>
            </a:r>
            <a:r>
              <a:rPr lang="en-CA" b="1" baseline="0" dirty="0"/>
              <a:t> suite aux </a:t>
            </a:r>
            <a:r>
              <a:rPr lang="en-CA" b="1" baseline="0" dirty="0" err="1"/>
              <a:t>préoccupations</a:t>
            </a:r>
            <a:r>
              <a:rPr lang="en-CA" b="1" baseline="0" dirty="0"/>
              <a:t> </a:t>
            </a:r>
            <a:r>
              <a:rPr lang="en-CA" b="1" baseline="0" dirty="0" err="1"/>
              <a:t>soulevées</a:t>
            </a:r>
            <a:r>
              <a:rPr lang="en-CA" b="1" baseline="0" dirty="0"/>
              <a:t> par les </a:t>
            </a:r>
            <a:r>
              <a:rPr lang="en-CA" b="1" baseline="0" dirty="0" err="1"/>
              <a:t>membres</a:t>
            </a:r>
            <a:r>
              <a:rPr lang="en-CA" b="1" baseline="0" dirty="0"/>
              <a:t> du </a:t>
            </a:r>
            <a:r>
              <a:rPr lang="en-CA" b="1" baseline="0" dirty="0" err="1"/>
              <a:t>comité</a:t>
            </a:r>
            <a:r>
              <a:rPr lang="en-CA" b="1" baseline="0" dirty="0"/>
              <a:t> </a:t>
            </a:r>
            <a:r>
              <a:rPr lang="en-CA" b="1" baseline="0" dirty="0" err="1"/>
              <a:t>eevc</a:t>
            </a:r>
            <a:r>
              <a:rPr lang="en-CA" b="1" baseline="0" dirty="0"/>
              <a:t> </a:t>
            </a:r>
            <a:r>
              <a:rPr lang="en-CA" b="1" baseline="0" dirty="0" err="1"/>
              <a:t>tel</a:t>
            </a:r>
            <a:r>
              <a:rPr lang="en-CA" b="1" baseline="0" dirty="0"/>
              <a:t> </a:t>
            </a:r>
            <a:r>
              <a:rPr lang="en-CA" b="1" baseline="0" dirty="0" err="1"/>
              <a:t>qu’abordé</a:t>
            </a:r>
            <a:r>
              <a:rPr lang="en-CA" b="1" baseline="0" dirty="0"/>
              <a:t> par Annie. </a:t>
            </a:r>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Modifier la </a:t>
            </a:r>
            <a:r>
              <a:rPr lang="en-CA" b="1" baseline="0" dirty="0" err="1"/>
              <a:t>cible</a:t>
            </a:r>
            <a:r>
              <a:rPr lang="en-CA" b="1" baseline="0" dirty="0"/>
              <a:t> de la </a:t>
            </a:r>
            <a:r>
              <a:rPr lang="en-CA" b="1" baseline="0" dirty="0" err="1"/>
              <a:t>prévention</a:t>
            </a:r>
            <a:r>
              <a:rPr lang="en-CA" b="1" baseline="0" dirty="0"/>
              <a:t> : </a:t>
            </a:r>
            <a:r>
              <a:rPr lang="en-CA" b="1" baseline="0" dirty="0" err="1"/>
              <a:t>l’ensemble</a:t>
            </a:r>
            <a:r>
              <a:rPr lang="en-CA" b="1" baseline="0" dirty="0"/>
              <a:t> des </a:t>
            </a:r>
            <a:r>
              <a:rPr lang="en-CA" b="1" baseline="0" dirty="0" err="1"/>
              <a:t>enfants</a:t>
            </a:r>
            <a:r>
              <a:rPr lang="en-CA" b="1" baseline="0" dirty="0"/>
              <a:t> 5-12 </a:t>
            </a:r>
            <a:r>
              <a:rPr lang="en-CA" b="1" baseline="0" dirty="0" err="1"/>
              <a:t>ans</a:t>
            </a:r>
            <a:r>
              <a:rPr lang="en-CA" b="1" baseline="0" dirty="0"/>
              <a:t> et non </a:t>
            </a:r>
            <a:r>
              <a:rPr lang="en-CA" b="1" baseline="0" dirty="0" err="1"/>
              <a:t>seulement</a:t>
            </a:r>
            <a:r>
              <a:rPr lang="en-CA" b="1" baseline="0" dirty="0"/>
              <a:t> les </a:t>
            </a:r>
            <a:r>
              <a:rPr lang="en-CA" b="1" baseline="0" dirty="0" err="1"/>
              <a:t>enfants</a:t>
            </a:r>
            <a:r>
              <a:rPr lang="en-CA" b="1" baseline="0" dirty="0"/>
              <a:t> exposés </a:t>
            </a:r>
            <a:r>
              <a:rPr lang="en-CA" b="1" baseline="0" dirty="0" err="1"/>
              <a:t>en</a:t>
            </a:r>
            <a:r>
              <a:rPr lang="en-CA" b="1" baseline="0" dirty="0"/>
              <a:t> lien avec les </a:t>
            </a:r>
            <a:r>
              <a:rPr lang="en-CA" b="1" baseline="0" dirty="0" err="1"/>
              <a:t>facteurs</a:t>
            </a:r>
            <a:r>
              <a:rPr lang="en-CA" b="1" baseline="0" dirty="0"/>
              <a:t> de protection à </a:t>
            </a:r>
            <a:r>
              <a:rPr lang="en-CA" b="1" baseline="0" dirty="0" err="1"/>
              <a:t>promouvoir</a:t>
            </a:r>
            <a:r>
              <a:rPr lang="en-CA" b="1" baseline="0" dirty="0"/>
              <a:t>.</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err="1"/>
              <a:t>Tenir</a:t>
            </a:r>
            <a:r>
              <a:rPr lang="en-CA" b="1" dirty="0"/>
              <a:t> des ateliers de </a:t>
            </a:r>
            <a:r>
              <a:rPr lang="en-CA" b="1" dirty="0" err="1"/>
              <a:t>création</a:t>
            </a:r>
            <a:r>
              <a:rPr lang="en-CA" b="1" dirty="0"/>
              <a:t> </a:t>
            </a:r>
            <a:r>
              <a:rPr lang="en-CA" b="1" dirty="0" err="1"/>
              <a:t>auprès</a:t>
            </a:r>
            <a:r>
              <a:rPr lang="en-CA" b="1" dirty="0"/>
              <a:t> </a:t>
            </a:r>
            <a:r>
              <a:rPr lang="en-CA" b="1" dirty="0" err="1"/>
              <a:t>d’enfants</a:t>
            </a:r>
            <a:r>
              <a:rPr lang="en-CA" b="1" dirty="0"/>
              <a:t> du </a:t>
            </a:r>
            <a:r>
              <a:rPr lang="en-CA" b="1" dirty="0" err="1"/>
              <a:t>deuxième</a:t>
            </a:r>
            <a:r>
              <a:rPr lang="en-CA" b="1" dirty="0"/>
              <a:t> et </a:t>
            </a:r>
            <a:r>
              <a:rPr lang="en-CA" b="1" dirty="0" err="1"/>
              <a:t>troisième</a:t>
            </a:r>
            <a:r>
              <a:rPr lang="en-CA" b="1" dirty="0"/>
              <a:t> cycle du </a:t>
            </a:r>
            <a:r>
              <a:rPr lang="en-CA" b="1" dirty="0" err="1"/>
              <a:t>primaire</a:t>
            </a:r>
            <a:r>
              <a:rPr lang="en-CA" b="1" dirty="0"/>
              <a:t> </a:t>
            </a:r>
            <a:r>
              <a:rPr lang="en-CA" b="1" dirty="0" err="1"/>
              <a:t>afin</a:t>
            </a:r>
            <a:r>
              <a:rPr lang="en-CA" b="1" dirty="0"/>
              <a:t> de </a:t>
            </a:r>
            <a:r>
              <a:rPr lang="en-CA" b="1" dirty="0" err="1"/>
              <a:t>connaître</a:t>
            </a:r>
            <a:r>
              <a:rPr lang="en-CA" b="1" dirty="0"/>
              <a:t> </a:t>
            </a:r>
            <a:r>
              <a:rPr lang="en-CA" b="1" dirty="0" err="1"/>
              <a:t>leurs</a:t>
            </a:r>
            <a:r>
              <a:rPr lang="en-CA" b="1" dirty="0"/>
              <a:t> points de </a:t>
            </a:r>
            <a:r>
              <a:rPr lang="en-CA" b="1" dirty="0" err="1"/>
              <a:t>vue</a:t>
            </a:r>
            <a:r>
              <a:rPr lang="en-CA" b="1" dirty="0"/>
              <a:t> sur la violence </a:t>
            </a:r>
            <a:r>
              <a:rPr lang="en-CA" b="1" dirty="0" err="1"/>
              <a:t>conjugale</a:t>
            </a:r>
            <a:r>
              <a:rPr lang="en-CA" b="1" dirty="0"/>
              <a:t>, son contraire, les </a:t>
            </a:r>
            <a:r>
              <a:rPr lang="en-CA" b="1" dirty="0" err="1"/>
              <a:t>façons</a:t>
            </a:r>
            <a:r>
              <a:rPr lang="en-CA" b="1" dirty="0"/>
              <a:t> </a:t>
            </a:r>
            <a:r>
              <a:rPr lang="en-CA" b="1" dirty="0" err="1"/>
              <a:t>d’aider</a:t>
            </a:r>
            <a:r>
              <a:rPr lang="en-CA" b="1" dirty="0"/>
              <a:t> un enfant vivant </a:t>
            </a:r>
            <a:r>
              <a:rPr lang="en-CA" b="1" dirty="0" err="1"/>
              <a:t>cette</a:t>
            </a:r>
            <a:r>
              <a:rPr lang="en-CA" b="1" dirty="0"/>
              <a:t> situation </a:t>
            </a:r>
            <a:r>
              <a:rPr lang="en-CA" b="1" dirty="0" err="1"/>
              <a:t>ainsi</a:t>
            </a:r>
            <a:r>
              <a:rPr lang="en-CA" b="1" dirty="0"/>
              <a:t> que les messages à </a:t>
            </a:r>
            <a:r>
              <a:rPr lang="en-CA" b="1" dirty="0" err="1"/>
              <a:t>adresser</a:t>
            </a:r>
            <a:r>
              <a:rPr lang="en-CA" b="1" dirty="0"/>
              <a:t> aux </a:t>
            </a:r>
            <a:r>
              <a:rPr lang="en-CA" b="1" dirty="0" err="1"/>
              <a:t>adultes</a:t>
            </a:r>
            <a:endParaRPr lang="fr-CA" b="1" dirty="0"/>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13</a:t>
            </a:fld>
            <a:endParaRPr lang="fr-CA"/>
          </a:p>
        </p:txBody>
      </p:sp>
    </p:spTree>
    <p:extLst>
      <p:ext uri="{BB962C8B-B14F-4D97-AF65-F5344CB8AC3E}">
        <p14:creationId xmlns:p14="http://schemas.microsoft.com/office/powerpoint/2010/main" val="304174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dirty="0"/>
              <a:t>Ateliers : Projet échelonné</a:t>
            </a:r>
            <a:r>
              <a:rPr lang="fr-CA" b="1" baseline="0" dirty="0"/>
              <a:t> sur presque deux ans. Financé par l’Agence de santé et services sociaux de la Capitale Nationale</a:t>
            </a:r>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err="1"/>
              <a:t>Deux</a:t>
            </a:r>
            <a:r>
              <a:rPr lang="en-CA" b="1" baseline="0" dirty="0"/>
              <a:t> </a:t>
            </a:r>
            <a:r>
              <a:rPr lang="en-CA" b="1" baseline="0" dirty="0" err="1"/>
              <a:t>écoles</a:t>
            </a:r>
            <a:r>
              <a:rPr lang="en-CA" b="1" baseline="0" dirty="0"/>
              <a:t> : </a:t>
            </a:r>
            <a:r>
              <a:rPr lang="en-CA" b="1" baseline="0" dirty="0" err="1"/>
              <a:t>deux</a:t>
            </a:r>
            <a:r>
              <a:rPr lang="en-CA" b="1" baseline="0" dirty="0"/>
              <a:t> quartiers, un milieu plus </a:t>
            </a:r>
            <a:r>
              <a:rPr lang="en-CA" b="1" baseline="0" dirty="0" err="1"/>
              <a:t>favorisé</a:t>
            </a:r>
            <a:endParaRPr lang="fr-C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a:t>Plusieurs</a:t>
            </a:r>
            <a:r>
              <a:rPr lang="fr-CA" b="1" baseline="0" dirty="0"/>
              <a:t> étapes : 	</a:t>
            </a:r>
          </a:p>
          <a:p>
            <a:pPr marL="0" marR="0" indent="0" algn="l" defTabSz="914400" rtl="0" eaLnBrk="1" fontAlgn="auto" latinLnBrk="0" hangingPunct="1">
              <a:lnSpc>
                <a:spcPct val="100000"/>
              </a:lnSpc>
              <a:spcBef>
                <a:spcPts val="0"/>
              </a:spcBef>
              <a:spcAft>
                <a:spcPts val="0"/>
              </a:spcAft>
              <a:buClrTx/>
              <a:buSzTx/>
              <a:buFontTx/>
              <a:buNone/>
              <a:tabLst/>
              <a:defRPr/>
            </a:pPr>
            <a:r>
              <a:rPr lang="fr-CA" b="1" baseline="0" dirty="0"/>
              <a:t>	Mai 2013 : Premières rencontres préparatoires</a:t>
            </a:r>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	</a:t>
            </a:r>
            <a:r>
              <a:rPr lang="en-CA" b="1" baseline="0" dirty="0" err="1"/>
              <a:t>Juin</a:t>
            </a:r>
            <a:r>
              <a:rPr lang="en-CA" b="1" baseline="0" dirty="0"/>
              <a:t> 2013-Janvier 2014 : </a:t>
            </a:r>
            <a:r>
              <a:rPr lang="en-CA" b="1" baseline="0" dirty="0" err="1"/>
              <a:t>Dépôt</a:t>
            </a:r>
            <a:r>
              <a:rPr lang="en-CA" b="1" baseline="0" dirty="0"/>
              <a:t> </a:t>
            </a:r>
            <a:r>
              <a:rPr lang="en-CA" b="1" baseline="0" dirty="0" err="1"/>
              <a:t>comité</a:t>
            </a:r>
            <a:r>
              <a:rPr lang="en-CA" b="1" baseline="0" dirty="0"/>
              <a:t> </a:t>
            </a:r>
            <a:r>
              <a:rPr lang="en-CA" b="1" baseline="0" dirty="0" err="1"/>
              <a:t>éthique</a:t>
            </a:r>
            <a:r>
              <a:rPr lang="en-CA" b="1" baseline="0" dirty="0"/>
              <a:t> : </a:t>
            </a:r>
            <a:r>
              <a:rPr lang="en-CA" b="1" baseline="0" dirty="0" err="1"/>
              <a:t>formulaire</a:t>
            </a:r>
            <a:r>
              <a:rPr lang="en-CA" b="1" baseline="0" dirty="0"/>
              <a:t>, </a:t>
            </a:r>
            <a:r>
              <a:rPr lang="en-CA" b="1" baseline="0" dirty="0" err="1"/>
              <a:t>feuillet</a:t>
            </a:r>
            <a:r>
              <a:rPr lang="en-CA" b="1" baseline="0" dirty="0"/>
              <a:t> </a:t>
            </a:r>
            <a:r>
              <a:rPr lang="en-CA" b="1" baseline="0" dirty="0" err="1"/>
              <a:t>explicatif</a:t>
            </a:r>
            <a:r>
              <a:rPr lang="en-CA" b="1" baseline="0" dirty="0"/>
              <a:t> </a:t>
            </a:r>
            <a:r>
              <a:rPr lang="en-CA" b="1" baseline="0" dirty="0" err="1"/>
              <a:t>école</a:t>
            </a:r>
            <a:r>
              <a:rPr lang="en-CA" b="1" baseline="0" dirty="0"/>
              <a:t>, </a:t>
            </a:r>
            <a:r>
              <a:rPr lang="en-CA" b="1" baseline="0" dirty="0" err="1"/>
              <a:t>feuillet</a:t>
            </a:r>
            <a:r>
              <a:rPr lang="en-CA" b="1" baseline="0" dirty="0"/>
              <a:t> </a:t>
            </a:r>
            <a:r>
              <a:rPr lang="en-CA" b="1" baseline="0" dirty="0" err="1"/>
              <a:t>explicatif</a:t>
            </a:r>
            <a:r>
              <a:rPr lang="en-CA" b="1" baseline="0" dirty="0"/>
              <a:t> parents, </a:t>
            </a:r>
            <a:r>
              <a:rPr lang="en-CA" b="1" baseline="0" dirty="0" err="1"/>
              <a:t>formulaire</a:t>
            </a:r>
            <a:r>
              <a:rPr lang="en-CA" b="1" baseline="0" dirty="0"/>
              <a:t> 			</a:t>
            </a:r>
            <a:r>
              <a:rPr lang="en-CA" b="1" baseline="0" dirty="0" err="1"/>
              <a:t>consentement</a:t>
            </a:r>
            <a:r>
              <a:rPr lang="en-CA" b="1" baseline="0" dirty="0"/>
              <a:t>, </a:t>
            </a:r>
            <a:r>
              <a:rPr lang="en-CA" b="1" baseline="0" dirty="0" err="1"/>
              <a:t>formulaire</a:t>
            </a:r>
            <a:r>
              <a:rPr lang="en-CA" b="1" baseline="0" dirty="0"/>
              <a:t> </a:t>
            </a:r>
            <a:r>
              <a:rPr lang="en-CA" b="1" baseline="0" dirty="0" err="1"/>
              <a:t>assentiment</a:t>
            </a:r>
            <a:r>
              <a:rPr lang="en-CA" b="1" baseline="0" dirty="0"/>
              <a:t>, </a:t>
            </a:r>
            <a:r>
              <a:rPr lang="en-CA" b="1" baseline="0" dirty="0" err="1"/>
              <a:t>déroulement</a:t>
            </a:r>
            <a:r>
              <a:rPr lang="en-CA" b="1" baseline="0" dirty="0"/>
              <a:t> ateliers, </a:t>
            </a:r>
            <a:r>
              <a:rPr lang="en-CA" b="1" baseline="0" dirty="0" err="1"/>
              <a:t>accès</a:t>
            </a:r>
            <a:r>
              <a:rPr lang="en-CA" b="1" baseline="0" dirty="0"/>
              <a:t> </a:t>
            </a:r>
            <a:r>
              <a:rPr lang="en-CA" b="1" baseline="0" dirty="0" err="1"/>
              <a:t>renseignements</a:t>
            </a:r>
            <a:r>
              <a:rPr lang="en-CA" b="1" baseline="0" dirty="0"/>
              <a:t> </a:t>
            </a:r>
            <a:r>
              <a:rPr lang="en-CA" b="1" baseline="0" dirty="0" err="1"/>
              <a:t>personnels</a:t>
            </a:r>
            <a:r>
              <a:rPr lang="en-CA" b="1" baseline="0" dirty="0"/>
              <a:t>, 			</a:t>
            </a:r>
            <a:r>
              <a:rPr lang="en-CA" b="1" baseline="0" dirty="0" err="1"/>
              <a:t>formulaire</a:t>
            </a:r>
            <a:r>
              <a:rPr lang="en-CA" b="1" baseline="0" dirty="0"/>
              <a:t> engagement </a:t>
            </a:r>
            <a:r>
              <a:rPr lang="en-CA" b="1" baseline="0" dirty="0" err="1"/>
              <a:t>confidentialité</a:t>
            </a:r>
            <a:r>
              <a:rPr lang="en-CA" b="1" baseline="0" dirty="0"/>
              <a:t>, </a:t>
            </a:r>
            <a:r>
              <a:rPr lang="en-CA" b="1" baseline="0" dirty="0" err="1"/>
              <a:t>lettre</a:t>
            </a:r>
            <a:r>
              <a:rPr lang="en-CA" b="1" baseline="0" dirty="0"/>
              <a:t> </a:t>
            </a:r>
            <a:r>
              <a:rPr lang="en-CA" b="1" baseline="0" dirty="0" err="1"/>
              <a:t>appui</a:t>
            </a:r>
            <a:r>
              <a:rPr lang="en-CA" b="1" baseline="0" dirty="0"/>
              <a:t> </a:t>
            </a:r>
            <a:r>
              <a:rPr lang="en-CA" b="1" baseline="0" dirty="0" err="1"/>
              <a:t>écoles</a:t>
            </a:r>
            <a:endParaRPr lang="en-C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	</a:t>
            </a:r>
            <a:r>
              <a:rPr lang="en-CA" b="1" baseline="0" dirty="0" err="1"/>
              <a:t>Juin</a:t>
            </a:r>
            <a:r>
              <a:rPr lang="en-CA" b="1" baseline="0" dirty="0"/>
              <a:t> 2013 : rencontres </a:t>
            </a:r>
            <a:r>
              <a:rPr lang="en-CA" b="1" baseline="0" dirty="0" err="1"/>
              <a:t>deux</a:t>
            </a:r>
            <a:r>
              <a:rPr lang="en-CA" b="1" baseline="0" dirty="0"/>
              <a:t> </a:t>
            </a:r>
            <a:r>
              <a:rPr lang="en-CA" b="1" baseline="0" dirty="0" err="1"/>
              <a:t>écoles</a:t>
            </a:r>
            <a:r>
              <a:rPr lang="en-CA" b="1" baseline="0" dirty="0"/>
              <a:t> + </a:t>
            </a:r>
            <a:r>
              <a:rPr lang="en-CA" b="1" baseline="0" dirty="0" err="1"/>
              <a:t>conseil</a:t>
            </a:r>
            <a:r>
              <a:rPr lang="en-CA" b="1" baseline="0" dirty="0"/>
              <a:t> </a:t>
            </a:r>
            <a:r>
              <a:rPr lang="en-CA" b="1" baseline="0" dirty="0" err="1"/>
              <a:t>d’établissement</a:t>
            </a:r>
            <a:endParaRPr lang="en-C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	</a:t>
            </a:r>
            <a:r>
              <a:rPr lang="en-CA" b="1" baseline="0" dirty="0" err="1"/>
              <a:t>Février</a:t>
            </a:r>
            <a:r>
              <a:rPr lang="en-CA" b="1" baseline="0" dirty="0"/>
              <a:t> 2013 : Rencontre </a:t>
            </a:r>
            <a:r>
              <a:rPr lang="en-CA" b="1" baseline="0" dirty="0" err="1"/>
              <a:t>préparatoire</a:t>
            </a:r>
            <a:r>
              <a:rPr lang="en-CA" b="1" baseline="0" dirty="0"/>
              <a:t> </a:t>
            </a:r>
            <a:r>
              <a:rPr lang="en-CA" b="1" baseline="0" dirty="0" err="1"/>
              <a:t>écoles</a:t>
            </a:r>
            <a:r>
              <a:rPr lang="en-CA" b="1" baseline="0" dirty="0"/>
              <a:t> : </a:t>
            </a:r>
            <a:r>
              <a:rPr lang="en-CA" b="1" baseline="0" dirty="0" err="1"/>
              <a:t>liste</a:t>
            </a:r>
            <a:r>
              <a:rPr lang="en-CA" b="1" baseline="0" dirty="0"/>
              <a:t> </a:t>
            </a:r>
            <a:r>
              <a:rPr lang="en-CA" b="1" baseline="0" dirty="0" err="1"/>
              <a:t>ressources</a:t>
            </a:r>
            <a:r>
              <a:rPr lang="en-CA" b="1" baseline="0" dirty="0"/>
              <a:t> et </a:t>
            </a:r>
            <a:r>
              <a:rPr lang="en-CA" b="1" baseline="0" dirty="0" err="1"/>
              <a:t>recommandations</a:t>
            </a:r>
            <a:r>
              <a:rPr lang="en-CA" b="1" baseline="0" dirty="0"/>
              <a:t> </a:t>
            </a:r>
            <a:r>
              <a:rPr lang="en-CA" b="1" baseline="0" dirty="0" err="1"/>
              <a:t>si</a:t>
            </a:r>
            <a:r>
              <a:rPr lang="en-CA" b="1" baseline="0" dirty="0"/>
              <a:t> </a:t>
            </a:r>
            <a:r>
              <a:rPr lang="en-CA" b="1" baseline="0" dirty="0" err="1"/>
              <a:t>dévoilement</a:t>
            </a:r>
            <a:endParaRPr lang="en-C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	Mars-</a:t>
            </a:r>
            <a:r>
              <a:rPr lang="en-CA" b="1" baseline="0" dirty="0" err="1"/>
              <a:t>avril</a:t>
            </a:r>
            <a:r>
              <a:rPr lang="en-CA" b="1" baseline="0" dirty="0"/>
              <a:t> 2014 : Ateliers</a:t>
            </a:r>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	Mai 2015 à </a:t>
            </a:r>
            <a:r>
              <a:rPr lang="en-CA" b="1" baseline="0" dirty="0" err="1"/>
              <a:t>avril</a:t>
            </a:r>
            <a:r>
              <a:rPr lang="en-CA" b="1" baseline="0" dirty="0"/>
              <a:t> 2015 : analyse</a:t>
            </a:r>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a:t>	</a:t>
            </a:r>
            <a:endParaRPr lang="fr-CA" b="1" dirty="0"/>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14</a:t>
            </a:fld>
            <a:endParaRPr lang="fr-CA"/>
          </a:p>
        </p:txBody>
      </p:sp>
    </p:spTree>
    <p:extLst>
      <p:ext uri="{BB962C8B-B14F-4D97-AF65-F5344CB8AC3E}">
        <p14:creationId xmlns:p14="http://schemas.microsoft.com/office/powerpoint/2010/main" val="162763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noProof="0" dirty="0"/>
              <a:t>Deux ateliers/</a:t>
            </a:r>
            <a:r>
              <a:rPr lang="fr-CA" baseline="0" noProof="0" dirty="0"/>
              <a:t>classe : total 8 ateliers (4 -4)</a:t>
            </a:r>
            <a:endParaRPr lang="fr-CA" noProof="0" dirty="0"/>
          </a:p>
          <a:p>
            <a:r>
              <a:rPr lang="fr-CA" noProof="0" dirty="0"/>
              <a:t>15 minutes remue</a:t>
            </a:r>
            <a:r>
              <a:rPr lang="fr-CA" baseline="0" noProof="0" dirty="0"/>
              <a:t> méninges, 30 minutes chaque thème</a:t>
            </a:r>
          </a:p>
          <a:p>
            <a:r>
              <a:rPr lang="fr-CA" baseline="0" noProof="0" dirty="0"/>
              <a:t>REFUS : 	École quartier + favorisé : 	Classe 3</a:t>
            </a:r>
            <a:r>
              <a:rPr lang="fr-CA" baseline="30000" noProof="0" dirty="0"/>
              <a:t>e</a:t>
            </a:r>
            <a:r>
              <a:rPr lang="fr-CA" baseline="0" noProof="0" dirty="0"/>
              <a:t>  =4</a:t>
            </a:r>
          </a:p>
          <a:p>
            <a:r>
              <a:rPr lang="fr-CA" baseline="0" noProof="0" dirty="0"/>
              <a:t>			Classe 5</a:t>
            </a:r>
            <a:r>
              <a:rPr lang="fr-CA" baseline="30000" noProof="0" dirty="0"/>
              <a:t>e</a:t>
            </a:r>
            <a:r>
              <a:rPr lang="fr-CA" baseline="0" noProof="0" dirty="0"/>
              <a:t> = 2</a:t>
            </a:r>
          </a:p>
          <a:p>
            <a:r>
              <a:rPr lang="fr-CA" baseline="0" noProof="0" dirty="0"/>
              <a:t>	École quartier - favorisé : Classe 6</a:t>
            </a:r>
            <a:r>
              <a:rPr lang="fr-CA" baseline="30000" noProof="0" dirty="0"/>
              <a:t>e</a:t>
            </a:r>
            <a:r>
              <a:rPr lang="fr-CA" baseline="0" noProof="0" dirty="0"/>
              <a:t> = 5</a:t>
            </a:r>
          </a:p>
          <a:p>
            <a:r>
              <a:rPr lang="fr-CA" baseline="0" noProof="0" dirty="0"/>
              <a:t>		      Classe 6</a:t>
            </a:r>
            <a:r>
              <a:rPr lang="fr-CA" baseline="30000" noProof="0" dirty="0"/>
              <a:t>e</a:t>
            </a:r>
            <a:r>
              <a:rPr lang="fr-CA" baseline="0" noProof="0" dirty="0"/>
              <a:t> = 1</a:t>
            </a:r>
          </a:p>
          <a:p>
            <a:r>
              <a:rPr lang="fr-CA" baseline="0" noProof="0" dirty="0"/>
              <a:t>	Ce nombre représente les situations où des parents ont refusé que leur enfant participe ou qui n’ont pas complété le formulaire Consentement parental. Dans un cas, l’enfant a refusé de participer au moment même de l’atelier. Dans un autre cas, l’enfant venait d’arriver à l’école et ne maitrisait pas suffisamment la langue français pour participer. </a:t>
            </a:r>
          </a:p>
          <a:p>
            <a:r>
              <a:rPr lang="fr-CA" baseline="0" noProof="0" dirty="0"/>
              <a:t>Intéressant de tenir les ateliers la même journée dans chaque école. École + favorisé : salle pour nous alors autre école : changement de classe</a:t>
            </a:r>
            <a:endParaRPr lang="fr-CA" noProof="0"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15</a:t>
            </a:fld>
            <a:endParaRPr lang="fr-CA"/>
          </a:p>
        </p:txBody>
      </p:sp>
    </p:spTree>
    <p:extLst>
      <p:ext uri="{BB962C8B-B14F-4D97-AF65-F5344CB8AC3E}">
        <p14:creationId xmlns:p14="http://schemas.microsoft.com/office/powerpoint/2010/main" val="473939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a:solidFill>
                  <a:schemeClr val="tx1"/>
                </a:solidFill>
                <a:latin typeface="+mn-lt"/>
                <a:ea typeface="+mn-ea"/>
                <a:cs typeface="+mn-cs"/>
              </a:rPr>
              <a:t>Remue-méninge en grand groupe </a:t>
            </a:r>
            <a:r>
              <a:rPr lang="fr-CA" sz="1200" b="0" kern="1200" dirty="0">
                <a:solidFill>
                  <a:schemeClr val="tx1"/>
                </a:solidFill>
                <a:latin typeface="+mn-lt"/>
                <a:ea typeface="+mn-ea"/>
                <a:cs typeface="+mn-cs"/>
              </a:rPr>
              <a:t>:</a:t>
            </a:r>
            <a:r>
              <a:rPr lang="fr-CA" sz="1200" b="0" kern="1200" baseline="0" dirty="0">
                <a:solidFill>
                  <a:schemeClr val="tx1"/>
                </a:solidFill>
                <a:latin typeface="+mn-lt"/>
                <a:ea typeface="+mn-ea"/>
                <a:cs typeface="+mn-cs"/>
              </a:rPr>
              <a:t> Règles de libre expression. Concept → Conjugal. Grande banderole</a:t>
            </a:r>
            <a:endParaRPr lang="fr-CA" sz="1200" b="1" kern="1200" dirty="0">
              <a:solidFill>
                <a:schemeClr val="tx1"/>
              </a:solidFill>
              <a:latin typeface="+mn-lt"/>
              <a:ea typeface="+mn-ea"/>
              <a:cs typeface="+mn-cs"/>
            </a:endParaRPr>
          </a:p>
          <a:p>
            <a:pPr marL="0" marR="0" indent="0" algn="just" defTabSz="914400" rtl="0" eaLnBrk="1" fontAlgn="auto" latinLnBrk="0" hangingPunct="1">
              <a:lnSpc>
                <a:spcPct val="150000"/>
              </a:lnSpc>
              <a:spcBef>
                <a:spcPts val="0"/>
              </a:spcBef>
              <a:spcAft>
                <a:spcPts val="0"/>
              </a:spcAft>
              <a:buClrTx/>
              <a:buSzTx/>
              <a:buFontTx/>
              <a:buNone/>
              <a:tabLst/>
              <a:defRPr/>
            </a:pPr>
            <a:r>
              <a:rPr lang="fr-CA" sz="1200" b="1" kern="1200" dirty="0">
                <a:solidFill>
                  <a:schemeClr val="tx1"/>
                </a:solidFill>
                <a:latin typeface="+mn-lt"/>
                <a:ea typeface="+mn-ea"/>
                <a:cs typeface="+mn-cs"/>
              </a:rPr>
              <a:t>Sous-groupes pour dessins individuels </a:t>
            </a:r>
            <a:r>
              <a:rPr lang="en-CA" baseline="0" dirty="0"/>
              <a:t>papier calque avec 1-2 </a:t>
            </a:r>
            <a:r>
              <a:rPr lang="en-CA" baseline="0" dirty="0" err="1"/>
              <a:t>animateurs</a:t>
            </a:r>
            <a:endParaRPr lang="en-CA" baseline="0" dirty="0"/>
          </a:p>
          <a:p>
            <a:pPr algn="just">
              <a:lnSpc>
                <a:spcPct val="150000"/>
              </a:lnSpc>
            </a:pPr>
            <a:endParaRPr lang="fr-CA" sz="1200" b="1" kern="1200" dirty="0">
              <a:solidFill>
                <a:schemeClr val="tx1"/>
              </a:solidFill>
              <a:latin typeface="+mn-lt"/>
              <a:ea typeface="+mn-ea"/>
              <a:cs typeface="+mn-cs"/>
            </a:endParaRPr>
          </a:p>
          <a:p>
            <a:pPr algn="just">
              <a:lnSpc>
                <a:spcPct val="150000"/>
              </a:lnSpc>
            </a:pPr>
            <a:r>
              <a:rPr lang="fr-CA" sz="1200" b="1" kern="1200" dirty="0">
                <a:solidFill>
                  <a:schemeClr val="tx1"/>
                </a:solidFill>
                <a:latin typeface="+mn-lt"/>
                <a:ea typeface="+mn-ea"/>
                <a:cs typeface="+mn-cs"/>
              </a:rPr>
              <a:t>Explication individuellement du contenu et du sens du dessin </a:t>
            </a:r>
            <a:r>
              <a:rPr lang="fr-CA" sz="1200" b="0" kern="1200" dirty="0">
                <a:solidFill>
                  <a:schemeClr val="tx1"/>
                </a:solidFill>
                <a:latin typeface="+mn-lt"/>
                <a:ea typeface="+mn-ea"/>
                <a:cs typeface="+mn-cs"/>
              </a:rPr>
              <a:t>: coin</a:t>
            </a:r>
            <a:r>
              <a:rPr lang="fr-CA" sz="1200" b="0" kern="1200" baseline="0" dirty="0">
                <a:solidFill>
                  <a:schemeClr val="tx1"/>
                </a:solidFill>
                <a:latin typeface="+mn-lt"/>
                <a:ea typeface="+mn-ea"/>
                <a:cs typeface="+mn-cs"/>
              </a:rPr>
              <a:t> en retrait  : Intervention au besoin, 1 signalement DPJ</a:t>
            </a:r>
          </a:p>
          <a:p>
            <a:pPr algn="just">
              <a:lnSpc>
                <a:spcPct val="150000"/>
              </a:lnSpc>
            </a:pPr>
            <a:r>
              <a:rPr lang="en-CA" sz="1200" b="0" kern="1200" baseline="0" dirty="0">
                <a:solidFill>
                  <a:schemeClr val="tx1"/>
                </a:solidFill>
                <a:latin typeface="+mn-lt"/>
                <a:ea typeface="+mn-ea"/>
                <a:cs typeface="+mn-cs"/>
              </a:rPr>
              <a:t>	Papier calque</a:t>
            </a:r>
          </a:p>
          <a:p>
            <a:pPr algn="just">
              <a:lnSpc>
                <a:spcPct val="150000"/>
              </a:lnSpc>
            </a:pPr>
            <a:r>
              <a:rPr lang="en-CA" sz="1200" b="1" kern="1200" baseline="0" dirty="0">
                <a:solidFill>
                  <a:schemeClr val="tx1"/>
                </a:solidFill>
                <a:latin typeface="+mn-lt"/>
                <a:ea typeface="+mn-ea"/>
                <a:cs typeface="+mn-cs"/>
              </a:rPr>
              <a:t>Photo des mains</a:t>
            </a:r>
          </a:p>
          <a:p>
            <a:pPr algn="just">
              <a:lnSpc>
                <a:spcPct val="150000"/>
              </a:lnSpc>
            </a:pPr>
            <a:r>
              <a:rPr lang="en-CA" sz="1200" b="1" kern="1200" baseline="0" dirty="0">
                <a:solidFill>
                  <a:schemeClr val="tx1"/>
                </a:solidFill>
                <a:latin typeface="+mn-lt"/>
                <a:ea typeface="+mn-ea"/>
                <a:cs typeface="+mn-cs"/>
              </a:rPr>
              <a:t>Signet ESPACE </a:t>
            </a:r>
            <a:r>
              <a:rPr lang="en-CA" sz="1200" b="1" kern="1200" baseline="0" dirty="0" err="1">
                <a:solidFill>
                  <a:schemeClr val="tx1"/>
                </a:solidFill>
                <a:latin typeface="+mn-lt"/>
                <a:ea typeface="+mn-ea"/>
                <a:cs typeface="+mn-cs"/>
              </a:rPr>
              <a:t>remis</a:t>
            </a:r>
            <a:r>
              <a:rPr lang="en-CA" sz="1200" b="1" kern="1200" baseline="0" dirty="0">
                <a:solidFill>
                  <a:schemeClr val="tx1"/>
                </a:solidFill>
                <a:latin typeface="+mn-lt"/>
                <a:ea typeface="+mn-ea"/>
                <a:cs typeface="+mn-cs"/>
              </a:rPr>
              <a:t> + </a:t>
            </a:r>
            <a:r>
              <a:rPr lang="en-CA" sz="1200" b="1" kern="1200" baseline="0" dirty="0" err="1">
                <a:solidFill>
                  <a:schemeClr val="tx1"/>
                </a:solidFill>
                <a:latin typeface="+mn-lt"/>
                <a:ea typeface="+mn-ea"/>
                <a:cs typeface="+mn-cs"/>
              </a:rPr>
              <a:t>cadeaux</a:t>
            </a:r>
            <a:r>
              <a:rPr lang="en-CA" sz="1200" b="1" kern="1200" baseline="0" dirty="0">
                <a:solidFill>
                  <a:schemeClr val="tx1"/>
                </a:solidFill>
                <a:latin typeface="+mn-lt"/>
                <a:ea typeface="+mn-ea"/>
                <a:cs typeface="+mn-cs"/>
              </a:rPr>
              <a:t> de </a:t>
            </a:r>
            <a:r>
              <a:rPr lang="en-CA" sz="1200" b="1" kern="1200" baseline="0" dirty="0" err="1">
                <a:solidFill>
                  <a:schemeClr val="tx1"/>
                </a:solidFill>
                <a:latin typeface="+mn-lt"/>
                <a:ea typeface="+mn-ea"/>
                <a:cs typeface="+mn-cs"/>
              </a:rPr>
              <a:t>remerciement</a:t>
            </a:r>
            <a:r>
              <a:rPr lang="en-CA" sz="1200" b="0" kern="1200" baseline="0" dirty="0">
                <a:solidFill>
                  <a:schemeClr val="tx1"/>
                </a:solidFill>
                <a:latin typeface="+mn-lt"/>
                <a:ea typeface="+mn-ea"/>
                <a:cs typeface="+mn-cs"/>
              </a:rPr>
              <a:t> (</a:t>
            </a:r>
            <a:r>
              <a:rPr lang="en-CA" sz="1200" b="0" kern="1200" baseline="0" dirty="0" err="1">
                <a:solidFill>
                  <a:schemeClr val="tx1"/>
                </a:solidFill>
                <a:latin typeface="+mn-lt"/>
                <a:ea typeface="+mn-ea"/>
                <a:cs typeface="+mn-cs"/>
              </a:rPr>
              <a:t>collants</a:t>
            </a:r>
            <a:r>
              <a:rPr lang="en-CA" sz="1200" b="0" kern="1200" baseline="0" dirty="0">
                <a:solidFill>
                  <a:schemeClr val="tx1"/>
                </a:solidFill>
                <a:latin typeface="+mn-lt"/>
                <a:ea typeface="+mn-ea"/>
                <a:cs typeface="+mn-cs"/>
              </a:rPr>
              <a:t>, </a:t>
            </a:r>
            <a:r>
              <a:rPr lang="en-CA" sz="1200" b="0" kern="1200" baseline="0" dirty="0" err="1">
                <a:solidFill>
                  <a:schemeClr val="tx1"/>
                </a:solidFill>
                <a:latin typeface="+mn-lt"/>
                <a:ea typeface="+mn-ea"/>
                <a:cs typeface="+mn-cs"/>
              </a:rPr>
              <a:t>ens.</a:t>
            </a:r>
            <a:r>
              <a:rPr lang="en-CA" sz="1200" b="0" kern="1200" baseline="0" dirty="0">
                <a:solidFill>
                  <a:schemeClr val="tx1"/>
                </a:solidFill>
                <a:latin typeface="+mn-lt"/>
                <a:ea typeface="+mn-ea"/>
                <a:cs typeface="+mn-cs"/>
              </a:rPr>
              <a:t> Crayons, </a:t>
            </a:r>
            <a:r>
              <a:rPr lang="en-CA" sz="1200" b="0" kern="1200" baseline="0" dirty="0" err="1">
                <a:solidFill>
                  <a:schemeClr val="tx1"/>
                </a:solidFill>
                <a:latin typeface="+mn-lt"/>
                <a:ea typeface="+mn-ea"/>
                <a:cs typeface="+mn-cs"/>
              </a:rPr>
              <a:t>ens</a:t>
            </a:r>
            <a:r>
              <a:rPr lang="en-CA" sz="1200" b="0" kern="1200" baseline="0" dirty="0">
                <a:solidFill>
                  <a:schemeClr val="tx1"/>
                </a:solidFill>
                <a:latin typeface="+mn-lt"/>
                <a:ea typeface="+mn-ea"/>
                <a:cs typeface="+mn-cs"/>
              </a:rPr>
              <a:t>, aquarelle)</a:t>
            </a:r>
          </a:p>
          <a:p>
            <a:pPr algn="just">
              <a:lnSpc>
                <a:spcPct val="150000"/>
              </a:lnSpc>
            </a:pPr>
            <a:r>
              <a:rPr lang="en-CA" sz="1200" b="1" kern="1200" baseline="0" dirty="0">
                <a:solidFill>
                  <a:schemeClr val="tx1"/>
                </a:solidFill>
                <a:latin typeface="+mn-lt"/>
                <a:ea typeface="+mn-ea"/>
                <a:cs typeface="+mn-cs"/>
              </a:rPr>
              <a:t>Retour </a:t>
            </a:r>
            <a:r>
              <a:rPr lang="en-CA" sz="1200" b="1" kern="1200" baseline="0" dirty="0" err="1">
                <a:solidFill>
                  <a:schemeClr val="tx1"/>
                </a:solidFill>
                <a:latin typeface="+mn-lt"/>
                <a:ea typeface="+mn-ea"/>
                <a:cs typeface="+mn-cs"/>
              </a:rPr>
              <a:t>en</a:t>
            </a:r>
            <a:r>
              <a:rPr lang="en-CA" sz="1200" b="1" kern="1200" baseline="0" dirty="0">
                <a:solidFill>
                  <a:schemeClr val="tx1"/>
                </a:solidFill>
                <a:latin typeface="+mn-lt"/>
                <a:ea typeface="+mn-ea"/>
                <a:cs typeface="+mn-cs"/>
              </a:rPr>
              <a:t> grand </a:t>
            </a:r>
            <a:r>
              <a:rPr lang="en-CA" sz="1200" b="1" kern="1200" baseline="0" dirty="0" err="1">
                <a:solidFill>
                  <a:schemeClr val="tx1"/>
                </a:solidFill>
                <a:latin typeface="+mn-lt"/>
                <a:ea typeface="+mn-ea"/>
                <a:cs typeface="+mn-cs"/>
              </a:rPr>
              <a:t>groupe</a:t>
            </a:r>
            <a:r>
              <a:rPr lang="en-CA" sz="1200" b="1" kern="1200" baseline="0" dirty="0">
                <a:solidFill>
                  <a:schemeClr val="tx1"/>
                </a:solidFill>
                <a:latin typeface="+mn-lt"/>
                <a:ea typeface="+mn-ea"/>
                <a:cs typeface="+mn-cs"/>
              </a:rPr>
              <a:t> </a:t>
            </a:r>
            <a:r>
              <a:rPr lang="en-CA" sz="1200" b="0" kern="1200" baseline="0" dirty="0">
                <a:solidFill>
                  <a:schemeClr val="tx1"/>
                </a:solidFill>
                <a:latin typeface="+mn-lt"/>
                <a:ea typeface="+mn-ea"/>
                <a:cs typeface="+mn-cs"/>
              </a:rPr>
              <a:t>: concepts violence </a:t>
            </a:r>
            <a:r>
              <a:rPr lang="en-CA" sz="1200" b="0" kern="1200" baseline="0" dirty="0" err="1">
                <a:solidFill>
                  <a:schemeClr val="tx1"/>
                </a:solidFill>
                <a:latin typeface="+mn-lt"/>
                <a:ea typeface="+mn-ea"/>
                <a:cs typeface="+mn-cs"/>
              </a:rPr>
              <a:t>conjugale</a:t>
            </a:r>
            <a:r>
              <a:rPr lang="en-CA" sz="1200" b="0" kern="1200" baseline="0" dirty="0">
                <a:solidFill>
                  <a:schemeClr val="tx1"/>
                </a:solidFill>
                <a:latin typeface="+mn-lt"/>
                <a:ea typeface="+mn-ea"/>
                <a:cs typeface="+mn-cs"/>
              </a:rPr>
              <a:t> </a:t>
            </a:r>
            <a:r>
              <a:rPr lang="en-CA" sz="1200" b="0" kern="1200" baseline="0" dirty="0" err="1">
                <a:solidFill>
                  <a:schemeClr val="tx1"/>
                </a:solidFill>
                <a:latin typeface="+mn-lt"/>
                <a:ea typeface="+mn-ea"/>
                <a:cs typeface="+mn-cs"/>
              </a:rPr>
              <a:t>resitués</a:t>
            </a:r>
            <a:r>
              <a:rPr lang="en-CA" sz="1200" b="0" kern="1200" baseline="0" dirty="0">
                <a:solidFill>
                  <a:schemeClr val="tx1"/>
                </a:solidFill>
                <a:latin typeface="+mn-lt"/>
                <a:ea typeface="+mn-ea"/>
                <a:cs typeface="+mn-cs"/>
              </a:rPr>
              <a:t>, </a:t>
            </a:r>
            <a:r>
              <a:rPr lang="en-CA" sz="1200" b="0" u="sng" kern="1200" baseline="0" dirty="0" err="1">
                <a:solidFill>
                  <a:schemeClr val="tx1"/>
                </a:solidFill>
                <a:latin typeface="+mn-lt"/>
                <a:ea typeface="+mn-ea"/>
                <a:cs typeface="+mn-cs"/>
              </a:rPr>
              <a:t>déresponsabilisation</a:t>
            </a:r>
            <a:r>
              <a:rPr lang="en-CA" sz="1200" b="0" u="sng" kern="1200" baseline="0" dirty="0">
                <a:solidFill>
                  <a:schemeClr val="tx1"/>
                </a:solidFill>
                <a:latin typeface="+mn-lt"/>
                <a:ea typeface="+mn-ea"/>
                <a:cs typeface="+mn-cs"/>
              </a:rPr>
              <a:t> </a:t>
            </a:r>
            <a:endParaRPr lang="fr-CA" sz="1200" b="1" u="sng" kern="1200" dirty="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16</a:t>
            </a:fld>
            <a:endParaRPr lang="fr-CA"/>
          </a:p>
        </p:txBody>
      </p:sp>
    </p:spTree>
    <p:extLst>
      <p:ext uri="{BB962C8B-B14F-4D97-AF65-F5344CB8AC3E}">
        <p14:creationId xmlns:p14="http://schemas.microsoft.com/office/powerpoint/2010/main" val="427613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a:t>Matériel</a:t>
            </a:r>
            <a:r>
              <a:rPr lang="en-CA" dirty="0"/>
              <a:t> </a:t>
            </a:r>
            <a:r>
              <a:rPr lang="en-CA" dirty="0" err="1"/>
              <a:t>utilisé</a:t>
            </a:r>
            <a:r>
              <a:rPr lang="en-CA" baseline="0" dirty="0"/>
              <a:t>  : crayons </a:t>
            </a:r>
            <a:r>
              <a:rPr lang="en-CA" baseline="0" dirty="0" err="1"/>
              <a:t>feutres</a:t>
            </a:r>
            <a:r>
              <a:rPr lang="en-CA" baseline="0" dirty="0"/>
              <a:t>/bois/</a:t>
            </a:r>
            <a:r>
              <a:rPr lang="en-CA" baseline="0" dirty="0" err="1"/>
              <a:t>plomb</a:t>
            </a:r>
            <a:r>
              <a:rPr lang="en-CA" baseline="0" dirty="0"/>
              <a:t>, gouache, papiers aquarelle, </a:t>
            </a:r>
            <a:r>
              <a:rPr lang="en-CA" baseline="0" dirty="0" err="1"/>
              <a:t>séchoir</a:t>
            </a:r>
            <a:endParaRPr lang="en-CA" baseline="0" dirty="0"/>
          </a:p>
          <a:p>
            <a:r>
              <a:rPr lang="en-CA" dirty="0" err="1"/>
              <a:t>Libre</a:t>
            </a:r>
            <a:r>
              <a:rPr lang="en-CA" baseline="0" dirty="0"/>
              <a:t> expression, pas atelier </a:t>
            </a:r>
            <a:r>
              <a:rPr lang="en-CA" baseline="0" dirty="0" err="1"/>
              <a:t>dirigé</a:t>
            </a:r>
            <a:endParaRPr lang="en-CA" baseline="0" dirty="0"/>
          </a:p>
          <a:p>
            <a:r>
              <a:rPr lang="en-CA" baseline="0" dirty="0" err="1"/>
              <a:t>Certains</a:t>
            </a:r>
            <a:r>
              <a:rPr lang="en-CA" baseline="0" dirty="0"/>
              <a:t> </a:t>
            </a:r>
            <a:r>
              <a:rPr lang="en-CA" baseline="0" dirty="0" err="1"/>
              <a:t>ont</a:t>
            </a:r>
            <a:r>
              <a:rPr lang="en-CA" baseline="0" dirty="0"/>
              <a:t> </a:t>
            </a:r>
            <a:r>
              <a:rPr lang="en-CA" baseline="0" dirty="0" err="1"/>
              <a:t>dessiné</a:t>
            </a:r>
            <a:r>
              <a:rPr lang="en-CA" baseline="0" dirty="0"/>
              <a:t> sur </a:t>
            </a:r>
            <a:r>
              <a:rPr lang="en-CA" baseline="0" dirty="0" err="1"/>
              <a:t>autres</a:t>
            </a:r>
            <a:r>
              <a:rPr lang="en-CA" baseline="0" dirty="0"/>
              <a:t> </a:t>
            </a:r>
            <a:r>
              <a:rPr lang="en-CA" baseline="0" dirty="0" err="1"/>
              <a:t>sujets</a:t>
            </a:r>
            <a:r>
              <a:rPr lang="en-CA" baseline="0" dirty="0"/>
              <a:t> : Pikachu, hockey, …</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17</a:t>
            </a:fld>
            <a:endParaRPr lang="fr-CA"/>
          </a:p>
        </p:txBody>
      </p:sp>
    </p:spTree>
    <p:extLst>
      <p:ext uri="{BB962C8B-B14F-4D97-AF65-F5344CB8AC3E}">
        <p14:creationId xmlns:p14="http://schemas.microsoft.com/office/powerpoint/2010/main" val="31719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baseline="0" dirty="0"/>
              <a:t>b10</a:t>
            </a:r>
          </a:p>
          <a:p>
            <a:r>
              <a:rPr lang="en-CA" baseline="0" dirty="0" err="1"/>
              <a:t>Garçon</a:t>
            </a:r>
            <a:r>
              <a:rPr lang="en-CA" baseline="0" dirty="0"/>
              <a:t> 10 </a:t>
            </a:r>
            <a:r>
              <a:rPr lang="en-CA" baseline="0" dirty="0" err="1"/>
              <a:t>ans</a:t>
            </a:r>
            <a:endParaRPr lang="en-CA" baseline="0" dirty="0"/>
          </a:p>
          <a:p>
            <a:r>
              <a:rPr lang="en-CA" baseline="0" dirty="0"/>
              <a:t> Sa </a:t>
            </a:r>
            <a:r>
              <a:rPr lang="en-CA" baseline="0" dirty="0" err="1"/>
              <a:t>mère</a:t>
            </a:r>
            <a:r>
              <a:rPr lang="en-CA" baseline="0" dirty="0"/>
              <a:t> </a:t>
            </a:r>
            <a:r>
              <a:rPr lang="en-CA" baseline="0" dirty="0" err="1"/>
              <a:t>elle</a:t>
            </a:r>
            <a:r>
              <a:rPr lang="en-CA" baseline="0" dirty="0"/>
              <a:t> </a:t>
            </a:r>
            <a:r>
              <a:rPr lang="en-CA" baseline="0" dirty="0" err="1"/>
              <a:t>s’en</a:t>
            </a:r>
            <a:r>
              <a:rPr lang="en-CA" baseline="0" dirty="0"/>
              <a:t> </a:t>
            </a:r>
            <a:r>
              <a:rPr lang="en-CA" baseline="0" dirty="0" err="1"/>
              <a:t>va</a:t>
            </a:r>
            <a:r>
              <a:rPr lang="en-CA" baseline="0" dirty="0"/>
              <a:t>		Petite </a:t>
            </a:r>
            <a:r>
              <a:rPr lang="en-CA" baseline="0" dirty="0" err="1"/>
              <a:t>fille</a:t>
            </a:r>
            <a:r>
              <a:rPr lang="en-CA" baseline="0" dirty="0"/>
              <a:t> qui a </a:t>
            </a:r>
            <a:r>
              <a:rPr lang="en-CA" baseline="0" dirty="0" err="1"/>
              <a:t>découvert</a:t>
            </a:r>
            <a:r>
              <a:rPr lang="en-CA" baseline="0" dirty="0"/>
              <a:t> que </a:t>
            </a:r>
            <a:r>
              <a:rPr lang="en-CA" baseline="0" dirty="0" err="1"/>
              <a:t>ses</a:t>
            </a:r>
            <a:r>
              <a:rPr lang="en-CA" baseline="0" dirty="0"/>
              <a:t> parents se </a:t>
            </a:r>
            <a:r>
              <a:rPr lang="en-CA" baseline="0" dirty="0" err="1"/>
              <a:t>sont</a:t>
            </a:r>
            <a:r>
              <a:rPr lang="en-CA" baseline="0" dirty="0"/>
              <a:t> </a:t>
            </a:r>
            <a:r>
              <a:rPr lang="en-CA" baseline="0" dirty="0" err="1"/>
              <a:t>chicanés</a:t>
            </a:r>
            <a:r>
              <a:rPr lang="en-CA" baseline="0" dirty="0"/>
              <a:t>	Elle </a:t>
            </a:r>
            <a:r>
              <a:rPr lang="en-CA" baseline="0" dirty="0" err="1"/>
              <a:t>reste</a:t>
            </a:r>
            <a:r>
              <a:rPr lang="en-CA" baseline="0" dirty="0"/>
              <a:t> avec son </a:t>
            </a:r>
            <a:r>
              <a:rPr lang="en-CA" baseline="0" dirty="0" err="1"/>
              <a:t>père</a:t>
            </a:r>
            <a:endParaRPr lang="en-CA" baseline="0" dirty="0"/>
          </a:p>
          <a:p>
            <a:r>
              <a:rPr lang="en-CA" baseline="0" dirty="0"/>
              <a:t>								(sur </a:t>
            </a:r>
            <a:r>
              <a:rPr lang="en-CA" baseline="0" dirty="0" err="1"/>
              <a:t>chandail</a:t>
            </a:r>
            <a:r>
              <a:rPr lang="en-CA" baseline="0" dirty="0"/>
              <a:t> </a:t>
            </a:r>
            <a:r>
              <a:rPr lang="en-CA" baseline="0" dirty="0" err="1"/>
              <a:t>père</a:t>
            </a:r>
            <a:r>
              <a:rPr lang="en-CA" baseline="0" dirty="0"/>
              <a:t>) </a:t>
            </a:r>
            <a:r>
              <a:rPr lang="en-CA" baseline="0" dirty="0" err="1"/>
              <a:t>baleine</a:t>
            </a:r>
            <a:endParaRPr lang="en-CA" baseline="0" dirty="0"/>
          </a:p>
          <a:p>
            <a:endParaRPr lang="en-CA" baseline="0"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19</a:t>
            </a:fld>
            <a:endParaRPr lang="fr-CA"/>
          </a:p>
        </p:txBody>
      </p:sp>
    </p:spTree>
    <p:extLst>
      <p:ext uri="{BB962C8B-B14F-4D97-AF65-F5344CB8AC3E}">
        <p14:creationId xmlns:p14="http://schemas.microsoft.com/office/powerpoint/2010/main" val="2706027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b049</a:t>
            </a:r>
          </a:p>
          <a:p>
            <a:r>
              <a:rPr lang="en-CA" dirty="0" err="1"/>
              <a:t>Garçon</a:t>
            </a:r>
            <a:r>
              <a:rPr lang="en-CA" baseline="0" dirty="0"/>
              <a:t> 11 </a:t>
            </a:r>
            <a:r>
              <a:rPr lang="en-CA" baseline="0" dirty="0" err="1"/>
              <a:t>ans</a:t>
            </a:r>
            <a:endParaRPr lang="en-CA" baseline="0" dirty="0"/>
          </a:p>
          <a:p>
            <a:r>
              <a:rPr lang="en-CA" baseline="0" dirty="0"/>
              <a:t>Soleil triste</a:t>
            </a:r>
          </a:p>
          <a:p>
            <a:r>
              <a:rPr lang="en-CA" baseline="0" dirty="0" err="1"/>
              <a:t>Nuages</a:t>
            </a:r>
            <a:r>
              <a:rPr lang="en-CA" baseline="0" dirty="0"/>
              <a:t> </a:t>
            </a:r>
            <a:r>
              <a:rPr lang="en-CA" baseline="0" dirty="0" err="1"/>
              <a:t>s’en</a:t>
            </a:r>
            <a:r>
              <a:rPr lang="en-CA" baseline="0" dirty="0"/>
              <a:t> </a:t>
            </a:r>
            <a:r>
              <a:rPr lang="en-CA" baseline="0" dirty="0" err="1"/>
              <a:t>viennent</a:t>
            </a:r>
            <a:r>
              <a:rPr lang="en-CA" baseline="0" dirty="0"/>
              <a:t> </a:t>
            </a:r>
            <a:r>
              <a:rPr lang="en-CA" baseline="0" dirty="0" err="1"/>
              <a:t>gris</a:t>
            </a:r>
            <a:r>
              <a:rPr lang="en-CA" baseline="0" dirty="0"/>
              <a:t> et </a:t>
            </a:r>
            <a:r>
              <a:rPr lang="en-CA" baseline="0" dirty="0" err="1"/>
              <a:t>commencent</a:t>
            </a:r>
            <a:r>
              <a:rPr lang="en-CA" baseline="0" dirty="0"/>
              <a:t> à </a:t>
            </a:r>
            <a:r>
              <a:rPr lang="en-CA" baseline="0" dirty="0" err="1"/>
              <a:t>pleuvoir</a:t>
            </a:r>
            <a:endParaRPr lang="en-CA" baseline="0" dirty="0"/>
          </a:p>
          <a:p>
            <a:r>
              <a:rPr lang="en-CA" baseline="0" dirty="0" err="1"/>
              <a:t>Orage</a:t>
            </a:r>
            <a:endParaRPr lang="en-CA" baseline="0" dirty="0"/>
          </a:p>
          <a:p>
            <a:r>
              <a:rPr lang="en-CA" baseline="0" dirty="0"/>
              <a:t>La </a:t>
            </a:r>
            <a:r>
              <a:rPr lang="en-CA" baseline="0" dirty="0" err="1"/>
              <a:t>fille</a:t>
            </a:r>
            <a:r>
              <a:rPr lang="en-CA" baseline="0" dirty="0"/>
              <a:t> et le </a:t>
            </a:r>
            <a:r>
              <a:rPr lang="en-CA" baseline="0" dirty="0" err="1"/>
              <a:t>garçon</a:t>
            </a:r>
            <a:r>
              <a:rPr lang="en-CA" baseline="0" dirty="0"/>
              <a:t> </a:t>
            </a:r>
            <a:r>
              <a:rPr lang="en-CA" baseline="0" dirty="0" err="1"/>
              <a:t>pleurent</a:t>
            </a:r>
            <a:r>
              <a:rPr lang="en-CA" baseline="0" dirty="0"/>
              <a:t> </a:t>
            </a:r>
            <a:r>
              <a:rPr lang="en-CA" baseline="0" dirty="0" err="1"/>
              <a:t>tous</a:t>
            </a:r>
            <a:r>
              <a:rPr lang="en-CA" baseline="0" dirty="0"/>
              <a:t> les </a:t>
            </a:r>
            <a:r>
              <a:rPr lang="en-CA" baseline="0" dirty="0" err="1"/>
              <a:t>deux</a:t>
            </a:r>
            <a:endParaRPr lang="en-CA" baseline="0" dirty="0"/>
          </a:p>
          <a:p>
            <a:r>
              <a:rPr lang="en-CA" baseline="0" dirty="0" err="1"/>
              <a:t>Deux</a:t>
            </a:r>
            <a:r>
              <a:rPr lang="en-CA" baseline="0" dirty="0"/>
              <a:t> </a:t>
            </a:r>
            <a:r>
              <a:rPr lang="en-CA" baseline="0" dirty="0" err="1"/>
              <a:t>personnes</a:t>
            </a:r>
            <a:r>
              <a:rPr lang="en-CA" baseline="0" dirty="0"/>
              <a:t> qui se </a:t>
            </a:r>
            <a:r>
              <a:rPr lang="en-CA" baseline="0" dirty="0" err="1"/>
              <a:t>chicanent</a:t>
            </a:r>
            <a:r>
              <a:rPr lang="en-CA" baseline="0" dirty="0"/>
              <a:t>, ne se </a:t>
            </a:r>
            <a:r>
              <a:rPr lang="en-CA" baseline="0" dirty="0" err="1"/>
              <a:t>parlent</a:t>
            </a:r>
            <a:r>
              <a:rPr lang="en-CA" baseline="0" dirty="0"/>
              <a:t> plus, </a:t>
            </a:r>
            <a:r>
              <a:rPr lang="en-CA" baseline="0" dirty="0" err="1"/>
              <a:t>chacun</a:t>
            </a:r>
            <a:r>
              <a:rPr lang="en-CA" baseline="0" dirty="0"/>
              <a:t> chez </a:t>
            </a:r>
            <a:r>
              <a:rPr lang="en-CA" baseline="0" dirty="0" err="1"/>
              <a:t>eux</a:t>
            </a:r>
            <a:endParaRPr lang="en-CA" baseline="0" dirty="0"/>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20</a:t>
            </a:fld>
            <a:endParaRPr lang="fr-CA"/>
          </a:p>
        </p:txBody>
      </p:sp>
    </p:spTree>
    <p:extLst>
      <p:ext uri="{BB962C8B-B14F-4D97-AF65-F5344CB8AC3E}">
        <p14:creationId xmlns:p14="http://schemas.microsoft.com/office/powerpoint/2010/main" val="159989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B072</a:t>
            </a:r>
          </a:p>
          <a:p>
            <a:r>
              <a:rPr lang="en-CA" dirty="0" err="1"/>
              <a:t>Fille</a:t>
            </a:r>
            <a:r>
              <a:rPr lang="en-CA" dirty="0"/>
              <a:t>,</a:t>
            </a:r>
            <a:r>
              <a:rPr lang="en-CA" baseline="0" dirty="0"/>
              <a:t> 8 </a:t>
            </a:r>
            <a:r>
              <a:rPr lang="en-CA" baseline="0" dirty="0" err="1"/>
              <a:t>ans</a:t>
            </a:r>
            <a:endParaRPr lang="en-CA" baseline="0" dirty="0"/>
          </a:p>
          <a:p>
            <a:r>
              <a:rPr lang="en-CA" baseline="0" dirty="0"/>
              <a:t>«Je </a:t>
            </a:r>
            <a:r>
              <a:rPr lang="en-CA" baseline="0" dirty="0" err="1"/>
              <a:t>suis</a:t>
            </a:r>
            <a:r>
              <a:rPr lang="en-CA" baseline="0" dirty="0"/>
              <a:t> </a:t>
            </a:r>
            <a:r>
              <a:rPr lang="en-CA" baseline="0" dirty="0" err="1"/>
              <a:t>en</a:t>
            </a:r>
            <a:r>
              <a:rPr lang="en-CA" baseline="0" dirty="0"/>
              <a:t> </a:t>
            </a:r>
            <a:r>
              <a:rPr lang="en-CA" baseline="0" dirty="0" err="1"/>
              <a:t>enfer</a:t>
            </a:r>
            <a:r>
              <a:rPr lang="en-CA" baseline="0" dirty="0"/>
              <a:t>»</a:t>
            </a:r>
          </a:p>
          <a:p>
            <a:r>
              <a:rPr lang="en-CA" baseline="0" dirty="0"/>
              <a:t>Petite </a:t>
            </a:r>
            <a:r>
              <a:rPr lang="en-CA" baseline="0" dirty="0" err="1"/>
              <a:t>fille</a:t>
            </a:r>
            <a:r>
              <a:rPr lang="en-CA" baseline="0" dirty="0"/>
              <a:t>, </a:t>
            </a:r>
            <a:r>
              <a:rPr lang="en-CA" baseline="0" dirty="0" err="1"/>
              <a:t>fourche</a:t>
            </a:r>
            <a:r>
              <a:rPr lang="en-CA" baseline="0" dirty="0"/>
              <a:t> </a:t>
            </a:r>
            <a:r>
              <a:rPr lang="en-CA" baseline="0" dirty="0" err="1"/>
              <a:t>diable</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21</a:t>
            </a:fld>
            <a:endParaRPr lang="fr-CA"/>
          </a:p>
        </p:txBody>
      </p:sp>
    </p:spTree>
    <p:extLst>
      <p:ext uri="{BB962C8B-B14F-4D97-AF65-F5344CB8AC3E}">
        <p14:creationId xmlns:p14="http://schemas.microsoft.com/office/powerpoint/2010/main" val="301161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dirty="0" err="1"/>
              <a:t>En</a:t>
            </a:r>
            <a:r>
              <a:rPr lang="en-CA" dirty="0"/>
              <a:t> 2009, </a:t>
            </a:r>
            <a:r>
              <a:rPr lang="en-CA" dirty="0" err="1"/>
              <a:t>création</a:t>
            </a:r>
            <a:r>
              <a:rPr lang="en-CA" dirty="0"/>
              <a:t> du </a:t>
            </a:r>
            <a:r>
              <a:rPr lang="en-CA" dirty="0" err="1"/>
              <a:t>comité</a:t>
            </a:r>
            <a:r>
              <a:rPr lang="en-CA" baseline="0" dirty="0"/>
              <a:t> EEVC (rencontre </a:t>
            </a:r>
            <a:r>
              <a:rPr lang="en-CA" baseline="0" dirty="0" err="1"/>
              <a:t>bilan</a:t>
            </a:r>
            <a:r>
              <a:rPr lang="en-CA" baseline="0" dirty="0"/>
              <a:t>)</a:t>
            </a:r>
          </a:p>
          <a:p>
            <a:r>
              <a:rPr lang="en-CA" baseline="0" dirty="0" err="1"/>
              <a:t>En</a:t>
            </a:r>
            <a:r>
              <a:rPr lang="en-CA" baseline="0" dirty="0"/>
              <a:t> 2010, première rencontre du </a:t>
            </a:r>
            <a:r>
              <a:rPr lang="en-CA" baseline="0" dirty="0" err="1"/>
              <a:t>comité</a:t>
            </a:r>
            <a:r>
              <a:rPr lang="en-CA" baseline="0" dirty="0"/>
              <a:t> : pertinence d’un </a:t>
            </a:r>
            <a:r>
              <a:rPr lang="en-CA" baseline="0" dirty="0" err="1"/>
              <a:t>outil</a:t>
            </a:r>
            <a:r>
              <a:rPr lang="en-CA" baseline="0" dirty="0"/>
              <a:t> de </a:t>
            </a:r>
            <a:r>
              <a:rPr lang="en-CA" baseline="0" dirty="0" err="1"/>
              <a:t>prévention</a:t>
            </a:r>
            <a:r>
              <a:rPr lang="en-CA" baseline="0" dirty="0"/>
              <a:t> </a:t>
            </a:r>
            <a:r>
              <a:rPr lang="en-CA" baseline="0" dirty="0" err="1"/>
              <a:t>primaire</a:t>
            </a:r>
            <a:r>
              <a:rPr lang="en-CA" baseline="0" dirty="0"/>
              <a:t> pour les </a:t>
            </a:r>
            <a:r>
              <a:rPr lang="en-CA" baseline="0" dirty="0" err="1"/>
              <a:t>enfants</a:t>
            </a:r>
            <a:r>
              <a:rPr lang="en-CA" baseline="0" dirty="0"/>
              <a:t> exposés à la violence </a:t>
            </a:r>
            <a:r>
              <a:rPr lang="en-CA" baseline="0" dirty="0" err="1"/>
              <a:t>conjugale</a:t>
            </a:r>
            <a:endParaRPr lang="fr-CA" dirty="0"/>
          </a:p>
          <a:p>
            <a:r>
              <a:rPr lang="fr-CA" dirty="0"/>
              <a:t>Il est important de souligner que c’est l’apport complémentaire de plusieurs expertises différentes qui a permis de générer les outils novateurs qui vous seront présentés :</a:t>
            </a:r>
          </a:p>
          <a:p>
            <a:r>
              <a:rPr lang="fr-CA" dirty="0"/>
              <a:t>-experts en design, en création et en </a:t>
            </a:r>
            <a:r>
              <a:rPr lang="fr-CA" dirty="0" err="1"/>
              <a:t>v.c</a:t>
            </a:r>
            <a:endParaRPr lang="fr-CA" dirty="0"/>
          </a:p>
          <a:p>
            <a:r>
              <a:rPr lang="fr-CA" dirty="0"/>
              <a:t>-experts de la recherche et de l’intervention auprès des enfants exposés</a:t>
            </a:r>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a:t>
            </a:fld>
            <a:endParaRPr lang="fr-CA"/>
          </a:p>
        </p:txBody>
      </p:sp>
    </p:spTree>
    <p:extLst>
      <p:ext uri="{BB962C8B-B14F-4D97-AF65-F5344CB8AC3E}">
        <p14:creationId xmlns:p14="http://schemas.microsoft.com/office/powerpoint/2010/main" val="2236068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B148</a:t>
            </a:r>
          </a:p>
          <a:p>
            <a:r>
              <a:rPr lang="en-CA" dirty="0" err="1"/>
              <a:t>Garçon</a:t>
            </a:r>
            <a:r>
              <a:rPr lang="en-CA" dirty="0"/>
              <a:t> 12 </a:t>
            </a:r>
            <a:r>
              <a:rPr lang="en-CA" dirty="0" err="1"/>
              <a:t>ans</a:t>
            </a:r>
            <a:endParaRPr lang="en-CA" dirty="0"/>
          </a:p>
          <a:p>
            <a:r>
              <a:rPr lang="en-CA" dirty="0"/>
              <a:t>«À</a:t>
            </a:r>
            <a:r>
              <a:rPr lang="en-CA" baseline="0" dirty="0"/>
              <a:t> </a:t>
            </a:r>
            <a:r>
              <a:rPr lang="en-CA" baseline="0" dirty="0" err="1"/>
              <a:t>l’attaque</a:t>
            </a:r>
            <a:r>
              <a:rPr lang="en-CA" baseline="0" dirty="0"/>
              <a:t>. </a:t>
            </a:r>
            <a:r>
              <a:rPr lang="en-CA" baseline="0" dirty="0" err="1"/>
              <a:t>Aoutche</a:t>
            </a:r>
            <a:r>
              <a:rPr lang="en-CA" baseline="0" dirty="0"/>
              <a:t>. </a:t>
            </a:r>
            <a:r>
              <a:rPr lang="en-CA" baseline="0" dirty="0" err="1"/>
              <a:t>Ouin</a:t>
            </a:r>
            <a:r>
              <a:rPr lang="en-CA" baseline="0" dirty="0"/>
              <a:t>.»</a:t>
            </a:r>
          </a:p>
          <a:p>
            <a:r>
              <a:rPr lang="en-CA" baseline="0" dirty="0"/>
              <a:t>Toilette, </a:t>
            </a:r>
            <a:r>
              <a:rPr lang="en-CA" baseline="0" dirty="0" err="1"/>
              <a:t>bain</a:t>
            </a:r>
            <a:r>
              <a:rPr lang="en-CA" baseline="0" dirty="0"/>
              <a:t>, douche. </a:t>
            </a:r>
          </a:p>
          <a:p>
            <a:r>
              <a:rPr lang="en-CA" baseline="0" dirty="0"/>
              <a:t>2 </a:t>
            </a:r>
            <a:r>
              <a:rPr lang="en-CA" baseline="0" dirty="0" err="1"/>
              <a:t>adultes</a:t>
            </a:r>
            <a:r>
              <a:rPr lang="en-CA" baseline="0" dirty="0"/>
              <a:t> se </a:t>
            </a:r>
            <a:r>
              <a:rPr lang="en-CA" baseline="0" dirty="0" err="1"/>
              <a:t>battent</a:t>
            </a:r>
            <a:r>
              <a:rPr lang="en-CA" baseline="0" dirty="0"/>
              <a:t>. (À </a:t>
            </a:r>
            <a:r>
              <a:rPr lang="en-CA" baseline="0" dirty="0" err="1"/>
              <a:t>leur</a:t>
            </a:r>
            <a:r>
              <a:rPr lang="en-CA" baseline="0" dirty="0"/>
              <a:t> </a:t>
            </a:r>
            <a:r>
              <a:rPr lang="en-CA" baseline="0" dirty="0" err="1"/>
              <a:t>côté</a:t>
            </a:r>
            <a:r>
              <a:rPr lang="en-CA" baseline="0" dirty="0"/>
              <a:t>) = lit</a:t>
            </a:r>
          </a:p>
          <a:p>
            <a:r>
              <a:rPr lang="en-CA" baseline="0" dirty="0" err="1"/>
              <a:t>Ascenseur</a:t>
            </a:r>
            <a:r>
              <a:rPr lang="en-CA" baseline="0" dirty="0"/>
              <a:t>, </a:t>
            </a:r>
            <a:r>
              <a:rPr lang="en-CA" baseline="0" dirty="0" err="1"/>
              <a:t>robinet</a:t>
            </a:r>
            <a:r>
              <a:rPr lang="en-CA" baseline="0" dirty="0"/>
              <a:t>, toaster</a:t>
            </a:r>
          </a:p>
          <a:p>
            <a:r>
              <a:rPr lang="en-CA" baseline="0" dirty="0" err="1"/>
              <a:t>Famille</a:t>
            </a:r>
            <a:r>
              <a:rPr lang="en-CA" baseline="0" dirty="0"/>
              <a:t> d’enfant qui </a:t>
            </a:r>
            <a:r>
              <a:rPr lang="en-CA" baseline="0" dirty="0" err="1"/>
              <a:t>observent</a:t>
            </a:r>
            <a:r>
              <a:rPr lang="en-CA" baseline="0" dirty="0"/>
              <a:t> les parents</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22</a:t>
            </a:fld>
            <a:endParaRPr lang="fr-CA"/>
          </a:p>
        </p:txBody>
      </p:sp>
    </p:spTree>
    <p:extLst>
      <p:ext uri="{BB962C8B-B14F-4D97-AF65-F5344CB8AC3E}">
        <p14:creationId xmlns:p14="http://schemas.microsoft.com/office/powerpoint/2010/main" val="503955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B052</a:t>
            </a:r>
          </a:p>
          <a:p>
            <a:r>
              <a:rPr lang="en-CA" dirty="0" err="1"/>
              <a:t>Garçon</a:t>
            </a:r>
            <a:r>
              <a:rPr lang="en-CA" dirty="0"/>
              <a:t> 9 </a:t>
            </a:r>
            <a:r>
              <a:rPr lang="en-CA" dirty="0" err="1"/>
              <a:t>ans</a:t>
            </a:r>
            <a:endParaRPr lang="en-CA" dirty="0"/>
          </a:p>
          <a:p>
            <a:r>
              <a:rPr lang="en-CA" dirty="0"/>
              <a:t>« Ok bye! </a:t>
            </a:r>
            <a:r>
              <a:rPr lang="en-CA" dirty="0" err="1"/>
              <a:t>J’en</a:t>
            </a:r>
            <a:r>
              <a:rPr lang="en-CA" dirty="0"/>
              <a:t> </a:t>
            </a:r>
            <a:r>
              <a:rPr lang="en-CA" dirty="0" err="1"/>
              <a:t>peux</a:t>
            </a:r>
            <a:r>
              <a:rPr lang="en-CA" dirty="0"/>
              <a:t> </a:t>
            </a:r>
            <a:r>
              <a:rPr lang="en-CA" dirty="0" err="1"/>
              <a:t>pue</a:t>
            </a:r>
            <a:r>
              <a:rPr lang="en-CA" baseline="0" dirty="0"/>
              <a:t> de </a:t>
            </a:r>
            <a:r>
              <a:rPr lang="en-CA" baseline="0" dirty="0" err="1"/>
              <a:t>toi</a:t>
            </a:r>
            <a:r>
              <a:rPr lang="en-CA" baseline="0" dirty="0"/>
              <a:t> ok!  La </a:t>
            </a:r>
            <a:r>
              <a:rPr lang="en-CA" baseline="0" dirty="0" err="1"/>
              <a:t>la</a:t>
            </a:r>
            <a:r>
              <a:rPr lang="en-CA" baseline="0" dirty="0"/>
              <a:t> </a:t>
            </a:r>
            <a:r>
              <a:rPr lang="en-CA" baseline="0" dirty="0" err="1"/>
              <a:t>la</a:t>
            </a:r>
            <a:r>
              <a:rPr lang="en-CA" baseline="0" dirty="0"/>
              <a:t>»</a:t>
            </a:r>
          </a:p>
          <a:p>
            <a:r>
              <a:rPr lang="en-CA" baseline="0" dirty="0"/>
              <a:t>Petite </a:t>
            </a:r>
            <a:r>
              <a:rPr lang="en-CA" baseline="0" dirty="0" err="1"/>
              <a:t>fille</a:t>
            </a:r>
            <a:r>
              <a:rPr lang="en-CA" baseline="0" dirty="0"/>
              <a:t>, papa, petite </a:t>
            </a:r>
            <a:r>
              <a:rPr lang="en-CA" baseline="0" dirty="0" err="1"/>
              <a:t>fille</a:t>
            </a:r>
            <a:endParaRPr lang="en-CA" baseline="0" dirty="0"/>
          </a:p>
          <a:p>
            <a:r>
              <a:rPr lang="en-CA" baseline="0" dirty="0" err="1"/>
              <a:t>Deux</a:t>
            </a:r>
            <a:r>
              <a:rPr lang="en-CA" baseline="0" dirty="0"/>
              <a:t> couples qui se </a:t>
            </a:r>
            <a:r>
              <a:rPr lang="en-CA" baseline="0" dirty="0" err="1"/>
              <a:t>chicanent</a:t>
            </a:r>
            <a:r>
              <a:rPr lang="en-CA" baseline="0" dirty="0"/>
              <a:t>.  </a:t>
            </a:r>
            <a:r>
              <a:rPr lang="en-CA" baseline="0" dirty="0" err="1"/>
              <a:t>Maman</a:t>
            </a:r>
            <a:r>
              <a:rPr lang="en-CA" baseline="0" dirty="0"/>
              <a:t> part, Les </a:t>
            </a:r>
            <a:r>
              <a:rPr lang="en-CA" baseline="0" dirty="0" err="1"/>
              <a:t>enfents</a:t>
            </a:r>
            <a:r>
              <a:rPr lang="en-CA" baseline="0" dirty="0"/>
              <a:t> </a:t>
            </a:r>
            <a:r>
              <a:rPr lang="en-CA" baseline="0" dirty="0" err="1"/>
              <a:t>restent</a:t>
            </a:r>
            <a:r>
              <a:rPr lang="en-CA" baseline="0" dirty="0"/>
              <a:t> à la </a:t>
            </a:r>
            <a:r>
              <a:rPr lang="en-CA" baseline="0" dirty="0" err="1"/>
              <a:t>maison</a:t>
            </a:r>
            <a:r>
              <a:rPr lang="en-CA" baseline="0" dirty="0"/>
              <a:t> avec papa. </a:t>
            </a:r>
            <a:r>
              <a:rPr lang="en-CA" baseline="0" dirty="0" err="1"/>
              <a:t>Maman</a:t>
            </a:r>
            <a:r>
              <a:rPr lang="en-CA" baseline="0" dirty="0"/>
              <a:t> absente du dessin </a:t>
            </a:r>
            <a:r>
              <a:rPr lang="en-CA" baseline="0" dirty="0" err="1"/>
              <a:t>parce</a:t>
            </a:r>
            <a:r>
              <a:rPr lang="en-CA" baseline="0" dirty="0"/>
              <a:t> que </a:t>
            </a:r>
            <a:r>
              <a:rPr lang="en-CA" baseline="0" dirty="0" err="1"/>
              <a:t>partie</a:t>
            </a:r>
            <a:r>
              <a:rPr lang="en-CA" baseline="0" dirty="0"/>
              <a:t>.</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23</a:t>
            </a:fld>
            <a:endParaRPr lang="fr-CA"/>
          </a:p>
        </p:txBody>
      </p:sp>
    </p:spTree>
    <p:extLst>
      <p:ext uri="{BB962C8B-B14F-4D97-AF65-F5344CB8AC3E}">
        <p14:creationId xmlns:p14="http://schemas.microsoft.com/office/powerpoint/2010/main" val="100367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 143</a:t>
            </a:r>
          </a:p>
          <a:p>
            <a:r>
              <a:rPr lang="en-CA" dirty="0" err="1"/>
              <a:t>Garçon</a:t>
            </a:r>
            <a:r>
              <a:rPr lang="en-CA" dirty="0"/>
              <a:t> 12 </a:t>
            </a:r>
            <a:r>
              <a:rPr lang="en-CA" dirty="0" err="1"/>
              <a:t>ans</a:t>
            </a:r>
            <a:endParaRPr lang="en-CA" dirty="0"/>
          </a:p>
          <a:p>
            <a:r>
              <a:rPr lang="en-CA" dirty="0"/>
              <a:t>«</a:t>
            </a:r>
            <a:r>
              <a:rPr lang="en-CA" baseline="0" dirty="0"/>
              <a:t> </a:t>
            </a:r>
            <a:r>
              <a:rPr lang="en-CA" baseline="0" dirty="0" err="1"/>
              <a:t>Paf</a:t>
            </a:r>
            <a:r>
              <a:rPr lang="en-CA" baseline="0" dirty="0"/>
              <a:t>! Ouch!»</a:t>
            </a:r>
          </a:p>
          <a:p>
            <a:r>
              <a:rPr lang="en-CA" baseline="0" dirty="0" err="1"/>
              <a:t>Deux</a:t>
            </a:r>
            <a:r>
              <a:rPr lang="en-CA" baseline="0" dirty="0"/>
              <a:t> parents</a:t>
            </a:r>
          </a:p>
          <a:p>
            <a:r>
              <a:rPr lang="en-CA" baseline="0" dirty="0"/>
              <a:t>(</a:t>
            </a:r>
            <a:r>
              <a:rPr lang="en-CA" baseline="0" dirty="0" err="1"/>
              <a:t>bulle</a:t>
            </a:r>
            <a:r>
              <a:rPr lang="en-CA" baseline="0" dirty="0"/>
              <a:t> </a:t>
            </a:r>
            <a:r>
              <a:rPr lang="en-CA" baseline="0" dirty="0" err="1"/>
              <a:t>bleue</a:t>
            </a:r>
            <a:r>
              <a:rPr lang="en-CA" baseline="0" dirty="0"/>
              <a:t>) </a:t>
            </a:r>
            <a:r>
              <a:rPr lang="en-CA" baseline="0" dirty="0" err="1"/>
              <a:t>dit</a:t>
            </a:r>
            <a:r>
              <a:rPr lang="en-CA" baseline="0" dirty="0"/>
              <a:t> des </a:t>
            </a:r>
            <a:r>
              <a:rPr lang="en-CA" baseline="0" dirty="0" err="1"/>
              <a:t>mauvais</a:t>
            </a:r>
            <a:r>
              <a:rPr lang="en-CA" baseline="0" dirty="0"/>
              <a:t> mots</a:t>
            </a:r>
          </a:p>
          <a:p>
            <a:r>
              <a:rPr lang="en-CA" baseline="0" dirty="0"/>
              <a:t>Violence physique ( </a:t>
            </a:r>
            <a:r>
              <a:rPr lang="en-CA" baseline="0" dirty="0" err="1"/>
              <a:t>flèche</a:t>
            </a:r>
            <a:r>
              <a:rPr lang="en-CA" baseline="0" dirty="0"/>
              <a:t> </a:t>
            </a:r>
            <a:r>
              <a:rPr lang="en-CA" baseline="0" dirty="0" err="1"/>
              <a:t>vers</a:t>
            </a:r>
            <a:r>
              <a:rPr lang="en-CA" baseline="0" dirty="0"/>
              <a:t> les parents)</a:t>
            </a:r>
          </a:p>
          <a:p>
            <a:r>
              <a:rPr lang="en-CA" baseline="0" dirty="0"/>
              <a:t>Enfant qui </a:t>
            </a:r>
            <a:r>
              <a:rPr lang="en-CA" baseline="0" dirty="0" err="1"/>
              <a:t>pleure</a:t>
            </a:r>
            <a:endParaRPr lang="en-CA" baseline="0" dirty="0"/>
          </a:p>
          <a:p>
            <a:r>
              <a:rPr lang="en-CA" baseline="0" dirty="0"/>
              <a:t>Passant( </a:t>
            </a:r>
            <a:r>
              <a:rPr lang="en-CA" baseline="0" dirty="0" err="1"/>
              <a:t>personne</a:t>
            </a:r>
            <a:r>
              <a:rPr lang="en-CA" baseline="0" dirty="0"/>
              <a:t> à </a:t>
            </a:r>
            <a:r>
              <a:rPr lang="en-CA" baseline="0" dirty="0" err="1"/>
              <a:t>l’extérieur</a:t>
            </a:r>
            <a:r>
              <a:rPr lang="en-CA" baseline="0" dirty="0"/>
              <a:t> </a:t>
            </a:r>
            <a:r>
              <a:rPr lang="en-CA" baseline="0" dirty="0" err="1"/>
              <a:t>en</a:t>
            </a:r>
            <a:r>
              <a:rPr lang="en-CA" baseline="0" dirty="0"/>
              <a:t> rose)</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24</a:t>
            </a:fld>
            <a:endParaRPr lang="fr-CA"/>
          </a:p>
        </p:txBody>
      </p:sp>
    </p:spTree>
    <p:extLst>
      <p:ext uri="{BB962C8B-B14F-4D97-AF65-F5344CB8AC3E}">
        <p14:creationId xmlns:p14="http://schemas.microsoft.com/office/powerpoint/2010/main" val="2117762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B154</a:t>
            </a:r>
          </a:p>
          <a:p>
            <a:r>
              <a:rPr lang="en-CA" dirty="0" err="1"/>
              <a:t>Fille</a:t>
            </a:r>
            <a:r>
              <a:rPr lang="en-CA" baseline="0" dirty="0"/>
              <a:t> 12 </a:t>
            </a:r>
            <a:r>
              <a:rPr lang="en-CA" baseline="0" dirty="0" err="1"/>
              <a:t>ans</a:t>
            </a:r>
            <a:endParaRPr lang="en-CA" baseline="0" dirty="0"/>
          </a:p>
          <a:p>
            <a:r>
              <a:rPr lang="en-CA" baseline="0" dirty="0"/>
              <a:t>(1ère case) la </a:t>
            </a:r>
            <a:r>
              <a:rPr lang="en-CA" baseline="0" dirty="0" err="1"/>
              <a:t>séparation,l’argent</a:t>
            </a:r>
            <a:endParaRPr lang="en-CA" baseline="0" dirty="0"/>
          </a:p>
          <a:p>
            <a:r>
              <a:rPr lang="en-CA" baseline="0" dirty="0"/>
              <a:t>(2e case) photos de </a:t>
            </a:r>
            <a:r>
              <a:rPr lang="en-CA" baseline="0" dirty="0" err="1"/>
              <a:t>famille</a:t>
            </a:r>
            <a:endParaRPr lang="en-CA" baseline="0" dirty="0"/>
          </a:p>
          <a:p>
            <a:r>
              <a:rPr lang="en-CA" baseline="0" dirty="0"/>
              <a:t>(3e case) la </a:t>
            </a:r>
            <a:r>
              <a:rPr lang="en-CA" baseline="0" dirty="0" err="1"/>
              <a:t>maison</a:t>
            </a:r>
            <a:endParaRPr lang="en-CA" baseline="0" dirty="0"/>
          </a:p>
          <a:p>
            <a:r>
              <a:rPr lang="en-CA" baseline="0" dirty="0"/>
              <a:t>(4e case) </a:t>
            </a:r>
            <a:r>
              <a:rPr lang="en-CA" baseline="0" dirty="0" err="1"/>
              <a:t>l’enfant</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25</a:t>
            </a:fld>
            <a:endParaRPr lang="fr-CA"/>
          </a:p>
        </p:txBody>
      </p:sp>
    </p:spTree>
    <p:extLst>
      <p:ext uri="{BB962C8B-B14F-4D97-AF65-F5344CB8AC3E}">
        <p14:creationId xmlns:p14="http://schemas.microsoft.com/office/powerpoint/2010/main" val="170957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B020</a:t>
            </a:r>
          </a:p>
          <a:p>
            <a:r>
              <a:rPr lang="en-CA" dirty="0" err="1"/>
              <a:t>Fille</a:t>
            </a:r>
            <a:r>
              <a:rPr lang="en-CA" dirty="0"/>
              <a:t> 11</a:t>
            </a:r>
            <a:r>
              <a:rPr lang="en-CA" baseline="0" dirty="0"/>
              <a:t> </a:t>
            </a:r>
            <a:r>
              <a:rPr lang="en-CA" baseline="0" dirty="0" err="1"/>
              <a:t>ans</a:t>
            </a:r>
            <a:endParaRPr lang="en-CA" baseline="0" dirty="0"/>
          </a:p>
          <a:p>
            <a:r>
              <a:rPr lang="en-CA" baseline="0" dirty="0"/>
              <a:t>«Je </a:t>
            </a:r>
            <a:r>
              <a:rPr lang="en-CA" baseline="0" dirty="0" err="1"/>
              <a:t>vien</a:t>
            </a:r>
            <a:r>
              <a:rPr lang="en-CA" baseline="0" dirty="0"/>
              <a:t> de me </a:t>
            </a:r>
            <a:r>
              <a:rPr lang="en-CA" baseline="0" dirty="0" err="1"/>
              <a:t>marier</a:t>
            </a:r>
            <a:r>
              <a:rPr lang="en-CA" baseline="0" dirty="0"/>
              <a:t>. Je me </a:t>
            </a:r>
            <a:r>
              <a:rPr lang="en-CA" baseline="0" dirty="0" err="1"/>
              <a:t>sens</a:t>
            </a:r>
            <a:r>
              <a:rPr lang="en-CA" baseline="0" dirty="0"/>
              <a:t> </a:t>
            </a:r>
            <a:r>
              <a:rPr lang="en-CA" baseline="0" dirty="0" err="1"/>
              <a:t>bien</a:t>
            </a:r>
            <a:r>
              <a:rPr lang="en-CA" baseline="0" dirty="0"/>
              <a:t>.»</a:t>
            </a:r>
          </a:p>
          <a:p>
            <a:r>
              <a:rPr lang="en-CA" baseline="0" dirty="0"/>
              <a:t>La </a:t>
            </a:r>
            <a:r>
              <a:rPr lang="en-CA" baseline="0" dirty="0" err="1"/>
              <a:t>madame</a:t>
            </a:r>
            <a:r>
              <a:rPr lang="en-CA" baseline="0" dirty="0"/>
              <a:t> </a:t>
            </a:r>
            <a:r>
              <a:rPr lang="en-CA" baseline="0" dirty="0" err="1"/>
              <a:t>est</a:t>
            </a:r>
            <a:r>
              <a:rPr lang="en-CA" baseline="0" dirty="0"/>
              <a:t> </a:t>
            </a:r>
            <a:r>
              <a:rPr lang="en-CA" baseline="0" dirty="0" err="1"/>
              <a:t>contente</a:t>
            </a:r>
            <a:r>
              <a:rPr lang="en-CA" baseline="0" dirty="0"/>
              <a:t>.  Elle </a:t>
            </a:r>
            <a:r>
              <a:rPr lang="en-CA" baseline="0" dirty="0" err="1"/>
              <a:t>vient</a:t>
            </a:r>
            <a:r>
              <a:rPr lang="en-CA" baseline="0" dirty="0"/>
              <a:t> de se </a:t>
            </a:r>
            <a:r>
              <a:rPr lang="en-CA" baseline="0" dirty="0" err="1"/>
              <a:t>marier</a:t>
            </a:r>
            <a:r>
              <a:rPr lang="en-CA" baseline="0" dirty="0"/>
              <a:t>. Elle </a:t>
            </a:r>
            <a:r>
              <a:rPr lang="en-CA" baseline="0" dirty="0" err="1"/>
              <a:t>est</a:t>
            </a:r>
            <a:r>
              <a:rPr lang="en-CA" baseline="0" dirty="0"/>
              <a:t> </a:t>
            </a:r>
            <a:r>
              <a:rPr lang="en-CA" baseline="0" dirty="0" err="1"/>
              <a:t>heureuse</a:t>
            </a:r>
            <a:r>
              <a:rPr lang="en-CA" baseline="0" dirty="0"/>
              <a:t>. </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26</a:t>
            </a:fld>
            <a:endParaRPr lang="fr-CA"/>
          </a:p>
        </p:txBody>
      </p:sp>
    </p:spTree>
    <p:extLst>
      <p:ext uri="{BB962C8B-B14F-4D97-AF65-F5344CB8AC3E}">
        <p14:creationId xmlns:p14="http://schemas.microsoft.com/office/powerpoint/2010/main" val="4030453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B027</a:t>
            </a:r>
          </a:p>
          <a:p>
            <a:r>
              <a:rPr lang="en-CA" dirty="0" err="1"/>
              <a:t>Fille</a:t>
            </a:r>
            <a:r>
              <a:rPr lang="en-CA" dirty="0"/>
              <a:t> 1</a:t>
            </a:r>
            <a:r>
              <a:rPr lang="en-CA" baseline="0" dirty="0"/>
              <a:t>0 </a:t>
            </a:r>
            <a:r>
              <a:rPr lang="en-CA" baseline="0" dirty="0" err="1"/>
              <a:t>ans</a:t>
            </a: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«Vive la belle vie avec respect. (</a:t>
            </a:r>
            <a:r>
              <a:rPr lang="en-CA" baseline="0" dirty="0" err="1"/>
              <a:t>garçon</a:t>
            </a:r>
            <a:r>
              <a:rPr lang="en-CA" baseline="0" dirty="0"/>
              <a:t> </a:t>
            </a:r>
            <a:r>
              <a:rPr lang="en-CA" baseline="0" dirty="0" err="1"/>
              <a:t>couché</a:t>
            </a:r>
            <a:r>
              <a:rPr lang="en-CA" baseline="0" dirty="0"/>
              <a:t> </a:t>
            </a:r>
            <a:r>
              <a:rPr lang="en-CA" baseline="0" dirty="0" err="1"/>
              <a:t>dans</a:t>
            </a:r>
            <a:r>
              <a:rPr lang="en-CA" baseline="0" dirty="0"/>
              <a:t> </a:t>
            </a:r>
            <a:r>
              <a:rPr lang="en-CA" baseline="0" dirty="0" err="1"/>
              <a:t>l’arbre</a:t>
            </a:r>
            <a:r>
              <a:rPr lang="en-CA" baseline="0" dirty="0"/>
              <a:t>) Je </a:t>
            </a:r>
            <a:r>
              <a:rPr lang="en-CA" baseline="0" dirty="0" err="1"/>
              <a:t>suis</a:t>
            </a:r>
            <a:r>
              <a:rPr lang="en-CA" baseline="0" dirty="0"/>
              <a:t> </a:t>
            </a:r>
            <a:r>
              <a:rPr lang="en-CA" baseline="0" dirty="0" err="1"/>
              <a:t>heur</a:t>
            </a:r>
            <a:r>
              <a:rPr lang="en-CA" u="dbl" baseline="0" dirty="0" err="1"/>
              <a:t>eux</a:t>
            </a:r>
            <a:r>
              <a:rPr lang="en-CA" baseline="0" dirty="0"/>
              <a:t>»</a:t>
            </a:r>
          </a:p>
          <a:p>
            <a:r>
              <a:rPr lang="en-CA" baseline="0" dirty="0" err="1"/>
              <a:t>Garçon</a:t>
            </a:r>
            <a:r>
              <a:rPr lang="en-CA" baseline="0" dirty="0"/>
              <a:t> content de </a:t>
            </a:r>
            <a:r>
              <a:rPr lang="en-CA" baseline="0" dirty="0" err="1"/>
              <a:t>sa</a:t>
            </a:r>
            <a:r>
              <a:rPr lang="en-CA" baseline="0" dirty="0"/>
              <a:t> vie, respect, </a:t>
            </a:r>
            <a:r>
              <a:rPr lang="en-CA" baseline="0" dirty="0" err="1"/>
              <a:t>personne</a:t>
            </a:r>
            <a:r>
              <a:rPr lang="en-CA" baseline="0" dirty="0"/>
              <a:t> </a:t>
            </a:r>
            <a:r>
              <a:rPr lang="en-CA" baseline="0" dirty="0" err="1"/>
              <a:t>l’agace</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27</a:t>
            </a:fld>
            <a:endParaRPr lang="fr-CA"/>
          </a:p>
        </p:txBody>
      </p:sp>
    </p:spTree>
    <p:extLst>
      <p:ext uri="{BB962C8B-B14F-4D97-AF65-F5344CB8AC3E}">
        <p14:creationId xmlns:p14="http://schemas.microsoft.com/office/powerpoint/2010/main" val="469004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B060</a:t>
            </a:r>
          </a:p>
          <a:p>
            <a:r>
              <a:rPr lang="en-CA" dirty="0" err="1"/>
              <a:t>Garçon</a:t>
            </a:r>
            <a:r>
              <a:rPr lang="en-CA" baseline="0" dirty="0"/>
              <a:t> 9 </a:t>
            </a:r>
            <a:r>
              <a:rPr lang="en-CA" baseline="0" dirty="0" err="1"/>
              <a:t>ans</a:t>
            </a:r>
            <a:endParaRPr lang="en-CA" baseline="0" dirty="0"/>
          </a:p>
          <a:p>
            <a:r>
              <a:rPr lang="en-CA" baseline="0" dirty="0"/>
              <a:t>«</a:t>
            </a:r>
            <a:r>
              <a:rPr lang="en-CA" baseline="0" dirty="0" err="1"/>
              <a:t>L’amour</a:t>
            </a:r>
            <a:r>
              <a:rPr lang="en-CA" baseline="0" dirty="0"/>
              <a:t> </a:t>
            </a:r>
            <a:r>
              <a:rPr lang="en-CA" baseline="0" dirty="0" err="1"/>
              <a:t>c’est</a:t>
            </a:r>
            <a:r>
              <a:rPr lang="en-CA" baseline="0" dirty="0"/>
              <a:t> beau»</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28</a:t>
            </a:fld>
            <a:endParaRPr lang="fr-CA"/>
          </a:p>
        </p:txBody>
      </p:sp>
    </p:spTree>
    <p:extLst>
      <p:ext uri="{BB962C8B-B14F-4D97-AF65-F5344CB8AC3E}">
        <p14:creationId xmlns:p14="http://schemas.microsoft.com/office/powerpoint/2010/main" val="164663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B200</a:t>
            </a:r>
          </a:p>
          <a:p>
            <a:r>
              <a:rPr lang="en-CA" dirty="0" err="1"/>
              <a:t>Fille</a:t>
            </a:r>
            <a:r>
              <a:rPr lang="en-CA" dirty="0"/>
              <a:t> 12 </a:t>
            </a:r>
            <a:r>
              <a:rPr lang="en-CA" dirty="0" err="1"/>
              <a:t>ans</a:t>
            </a:r>
            <a:endParaRPr lang="en-CA" dirty="0"/>
          </a:p>
          <a:p>
            <a:r>
              <a:rPr lang="en-CA" dirty="0"/>
              <a:t>« La</a:t>
            </a:r>
            <a:r>
              <a:rPr lang="en-CA" baseline="0" dirty="0"/>
              <a:t> vie ensemble.»</a:t>
            </a:r>
            <a:endParaRPr lang="en-CA" dirty="0"/>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29</a:t>
            </a:fld>
            <a:endParaRPr lang="fr-CA"/>
          </a:p>
        </p:txBody>
      </p:sp>
    </p:spTree>
    <p:extLst>
      <p:ext uri="{BB962C8B-B14F-4D97-AF65-F5344CB8AC3E}">
        <p14:creationId xmlns:p14="http://schemas.microsoft.com/office/powerpoint/2010/main" val="2887584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B006</a:t>
            </a:r>
          </a:p>
          <a:p>
            <a:r>
              <a:rPr lang="en-CA" dirty="0" err="1"/>
              <a:t>Fille</a:t>
            </a:r>
            <a:r>
              <a:rPr lang="en-CA" dirty="0"/>
              <a:t> 8 </a:t>
            </a:r>
            <a:r>
              <a:rPr lang="en-CA" dirty="0" err="1"/>
              <a:t>ans</a:t>
            </a:r>
            <a:endParaRPr lang="en-CA" dirty="0"/>
          </a:p>
          <a:p>
            <a:r>
              <a:rPr lang="en-CA" dirty="0"/>
              <a:t>«</a:t>
            </a:r>
            <a:r>
              <a:rPr lang="en-CA" dirty="0" err="1"/>
              <a:t>L’amour</a:t>
            </a:r>
            <a:r>
              <a:rPr lang="en-CA" dirty="0"/>
              <a:t>»</a:t>
            </a:r>
          </a:p>
          <a:p>
            <a:r>
              <a:rPr lang="en-CA" dirty="0" err="1"/>
              <a:t>Garçon</a:t>
            </a:r>
            <a:r>
              <a:rPr lang="en-CA" dirty="0"/>
              <a:t>, </a:t>
            </a:r>
            <a:r>
              <a:rPr lang="en-CA" dirty="0" err="1"/>
              <a:t>fille</a:t>
            </a:r>
            <a:r>
              <a:rPr lang="en-CA" dirty="0"/>
              <a:t>. </a:t>
            </a:r>
            <a:r>
              <a:rPr lang="en-CA" dirty="0" err="1"/>
              <a:t>Deux</a:t>
            </a:r>
            <a:r>
              <a:rPr lang="en-CA" baseline="0" dirty="0"/>
              <a:t> </a:t>
            </a:r>
            <a:r>
              <a:rPr lang="en-CA" baseline="0" dirty="0" err="1"/>
              <a:t>personnes</a:t>
            </a:r>
            <a:r>
              <a:rPr lang="en-CA" baseline="0" dirty="0"/>
              <a:t> </a:t>
            </a:r>
            <a:r>
              <a:rPr lang="en-CA" baseline="0" dirty="0" err="1"/>
              <a:t>joyeuses</a:t>
            </a:r>
            <a:r>
              <a:rPr lang="en-CA" baseline="0" dirty="0"/>
              <a:t>, </a:t>
            </a:r>
            <a:r>
              <a:rPr lang="en-CA" baseline="0" dirty="0" err="1"/>
              <a:t>s’aiment</a:t>
            </a:r>
            <a:r>
              <a:rPr lang="en-CA" baseline="0" dirty="0"/>
              <a:t>. (marques roses) = </a:t>
            </a:r>
            <a:r>
              <a:rPr lang="en-CA" baseline="0" dirty="0" err="1"/>
              <a:t>signes</a:t>
            </a:r>
            <a:r>
              <a:rPr lang="en-CA" baseline="0" dirty="0"/>
              <a:t> d’amour</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30</a:t>
            </a:fld>
            <a:endParaRPr lang="fr-CA"/>
          </a:p>
        </p:txBody>
      </p:sp>
    </p:spTree>
    <p:extLst>
      <p:ext uri="{BB962C8B-B14F-4D97-AF65-F5344CB8AC3E}">
        <p14:creationId xmlns:p14="http://schemas.microsoft.com/office/powerpoint/2010/main" val="212202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B169</a:t>
            </a:r>
          </a:p>
          <a:p>
            <a:r>
              <a:rPr lang="en-CA" dirty="0" err="1"/>
              <a:t>Fille</a:t>
            </a:r>
            <a:r>
              <a:rPr lang="en-CA" dirty="0"/>
              <a:t> 12 </a:t>
            </a:r>
            <a:r>
              <a:rPr lang="en-CA" dirty="0" err="1"/>
              <a:t>ans</a:t>
            </a:r>
            <a:endParaRPr lang="en-CA" dirty="0"/>
          </a:p>
          <a:p>
            <a:r>
              <a:rPr lang="en-CA" dirty="0" err="1"/>
              <a:t>Ils</a:t>
            </a:r>
            <a:r>
              <a:rPr lang="en-CA" baseline="0" dirty="0"/>
              <a:t> ne se </a:t>
            </a:r>
            <a:r>
              <a:rPr lang="en-CA" baseline="0" dirty="0" err="1"/>
              <a:t>chicanent</a:t>
            </a:r>
            <a:r>
              <a:rPr lang="en-CA" baseline="0" dirty="0"/>
              <a:t> plus, </a:t>
            </a:r>
            <a:r>
              <a:rPr lang="en-CA" baseline="0" dirty="0" err="1"/>
              <a:t>ils</a:t>
            </a:r>
            <a:r>
              <a:rPr lang="en-CA" baseline="0" dirty="0"/>
              <a:t> </a:t>
            </a:r>
            <a:r>
              <a:rPr lang="en-CA" baseline="0" dirty="0" err="1"/>
              <a:t>s’aiment</a:t>
            </a:r>
            <a:r>
              <a:rPr lang="en-CA" baseline="0" dirty="0"/>
              <a:t>.</a:t>
            </a:r>
          </a:p>
          <a:p>
            <a:r>
              <a:rPr lang="en-CA" baseline="0" dirty="0"/>
              <a:t>Il fait beau</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31</a:t>
            </a:fld>
            <a:endParaRPr lang="fr-CA"/>
          </a:p>
        </p:txBody>
      </p:sp>
    </p:spTree>
    <p:extLst>
      <p:ext uri="{BB962C8B-B14F-4D97-AF65-F5344CB8AC3E}">
        <p14:creationId xmlns:p14="http://schemas.microsoft.com/office/powerpoint/2010/main" val="4611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Avant</a:t>
            </a:r>
            <a:r>
              <a:rPr lang="fr-CA" baseline="0" dirty="0"/>
              <a:t> de créer un outil de prévention, on voulait d’abord voir ce qui se faisait et comment c’était fait. Premier constat: il existe plusieurs niveaux de prévention. On met de côté la prévention tertiaire, qui est plutôt de l’ordre de l’intervention proprement dite pour s’intéresser à ce qui se fait en prévention primaire et aux enjeux dont on tient compte dans les stratégies de prévention secondaire.</a:t>
            </a:r>
          </a:p>
          <a:p>
            <a:r>
              <a:rPr lang="fr-CA" baseline="0" dirty="0"/>
              <a:t>Recension qui a mené, en 2012, au rapport L’exposition à la violence conjugale: les défis d’en parler de façon sécuritaire aux enfants.</a:t>
            </a:r>
          </a:p>
          <a:p>
            <a:r>
              <a:rPr lang="fr-CA" baseline="0" dirty="0"/>
              <a:t>Articles scientifiques: entre autres des évaluations de programme.</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a:t>
            </a:fld>
            <a:endParaRPr lang="fr-CA"/>
          </a:p>
        </p:txBody>
      </p:sp>
    </p:spTree>
    <p:extLst>
      <p:ext uri="{BB962C8B-B14F-4D97-AF65-F5344CB8AC3E}">
        <p14:creationId xmlns:p14="http://schemas.microsoft.com/office/powerpoint/2010/main" val="119735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B075</a:t>
            </a:r>
          </a:p>
          <a:p>
            <a:r>
              <a:rPr lang="en-CA" dirty="0" err="1"/>
              <a:t>Fille</a:t>
            </a:r>
            <a:r>
              <a:rPr lang="en-CA" dirty="0"/>
              <a:t> 8 </a:t>
            </a:r>
            <a:r>
              <a:rPr lang="en-CA" dirty="0" err="1"/>
              <a:t>ans</a:t>
            </a:r>
            <a:endParaRPr lang="en-CA" dirty="0"/>
          </a:p>
          <a:p>
            <a:r>
              <a:rPr lang="en-CA" dirty="0" err="1"/>
              <a:t>Deux</a:t>
            </a:r>
            <a:r>
              <a:rPr lang="en-CA" dirty="0"/>
              <a:t> parents qui se </a:t>
            </a:r>
            <a:r>
              <a:rPr lang="en-CA" dirty="0" err="1"/>
              <a:t>chicanent</a:t>
            </a:r>
            <a:r>
              <a:rPr lang="en-CA" baseline="0" dirty="0"/>
              <a:t> </a:t>
            </a:r>
            <a:r>
              <a:rPr lang="en-CA" baseline="0" dirty="0" err="1"/>
              <a:t>dans</a:t>
            </a:r>
            <a:r>
              <a:rPr lang="en-CA" baseline="0" dirty="0"/>
              <a:t> la </a:t>
            </a:r>
            <a:r>
              <a:rPr lang="en-CA" baseline="0" dirty="0" err="1"/>
              <a:t>chambre</a:t>
            </a:r>
            <a:r>
              <a:rPr lang="en-CA" baseline="0" dirty="0"/>
              <a:t>. </a:t>
            </a:r>
            <a:r>
              <a:rPr lang="en-CA" baseline="0" dirty="0" err="1"/>
              <a:t>L’enfant</a:t>
            </a:r>
            <a:r>
              <a:rPr lang="en-CA" baseline="0" dirty="0"/>
              <a:t> </a:t>
            </a:r>
            <a:r>
              <a:rPr lang="en-CA" baseline="0" dirty="0" err="1"/>
              <a:t>est</a:t>
            </a:r>
            <a:r>
              <a:rPr lang="en-CA" baseline="0" dirty="0"/>
              <a:t> sur le sofa </a:t>
            </a:r>
            <a:r>
              <a:rPr lang="en-CA" baseline="0" dirty="0" err="1"/>
              <a:t>dans</a:t>
            </a:r>
            <a:r>
              <a:rPr lang="en-CA" baseline="0" dirty="0"/>
              <a:t> le salon et </a:t>
            </a:r>
            <a:r>
              <a:rPr lang="en-CA" baseline="0" dirty="0" err="1"/>
              <a:t>appele</a:t>
            </a:r>
            <a:r>
              <a:rPr lang="en-CA" baseline="0" dirty="0"/>
              <a:t> le 911</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33</a:t>
            </a:fld>
            <a:endParaRPr lang="fr-CA"/>
          </a:p>
        </p:txBody>
      </p:sp>
    </p:spTree>
    <p:extLst>
      <p:ext uri="{BB962C8B-B14F-4D97-AF65-F5344CB8AC3E}">
        <p14:creationId xmlns:p14="http://schemas.microsoft.com/office/powerpoint/2010/main" val="1308721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A008</a:t>
            </a:r>
          </a:p>
          <a:p>
            <a:r>
              <a:rPr lang="en-CA" dirty="0" err="1"/>
              <a:t>Fille</a:t>
            </a:r>
            <a:r>
              <a:rPr lang="en-CA" dirty="0"/>
              <a:t> 8 </a:t>
            </a:r>
            <a:r>
              <a:rPr lang="en-CA" dirty="0" err="1"/>
              <a:t>ans</a:t>
            </a:r>
            <a:endParaRPr lang="en-CA" dirty="0"/>
          </a:p>
          <a:p>
            <a:r>
              <a:rPr lang="en-CA" dirty="0"/>
              <a:t>«</a:t>
            </a:r>
            <a:r>
              <a:rPr lang="en-CA" baseline="0" dirty="0"/>
              <a:t> </a:t>
            </a:r>
            <a:r>
              <a:rPr lang="en-CA" baseline="0" dirty="0" err="1"/>
              <a:t>Parler</a:t>
            </a:r>
            <a:r>
              <a:rPr lang="en-CA" baseline="0" dirty="0"/>
              <a:t> à </a:t>
            </a:r>
            <a:r>
              <a:rPr lang="en-CA" baseline="0" dirty="0" err="1"/>
              <a:t>quelqu’un</a:t>
            </a:r>
            <a:r>
              <a:rPr lang="en-CA" baseline="0" dirty="0"/>
              <a:t> de </a:t>
            </a:r>
            <a:r>
              <a:rPr lang="en-CA" baseline="0" dirty="0" err="1"/>
              <a:t>confiance</a:t>
            </a:r>
            <a:r>
              <a:rPr lang="en-CA" baseline="0" dirty="0"/>
              <a:t>»</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34</a:t>
            </a:fld>
            <a:endParaRPr lang="fr-CA"/>
          </a:p>
        </p:txBody>
      </p:sp>
    </p:spTree>
    <p:extLst>
      <p:ext uri="{BB962C8B-B14F-4D97-AF65-F5344CB8AC3E}">
        <p14:creationId xmlns:p14="http://schemas.microsoft.com/office/powerpoint/2010/main" val="424323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B243</a:t>
            </a:r>
          </a:p>
          <a:p>
            <a:r>
              <a:rPr lang="en-CA" dirty="0" err="1"/>
              <a:t>Garçon</a:t>
            </a:r>
            <a:r>
              <a:rPr lang="en-CA" baseline="0" dirty="0"/>
              <a:t> 11 </a:t>
            </a:r>
            <a:r>
              <a:rPr lang="en-CA" baseline="0" dirty="0" err="1"/>
              <a:t>ans</a:t>
            </a:r>
            <a:endParaRPr lang="en-CA" baseline="0" dirty="0"/>
          </a:p>
          <a:p>
            <a:r>
              <a:rPr lang="en-CA" baseline="0" dirty="0"/>
              <a:t>«Se changer les </a:t>
            </a:r>
            <a:r>
              <a:rPr lang="en-CA" baseline="0" dirty="0" err="1"/>
              <a:t>idées</a:t>
            </a:r>
            <a:r>
              <a:rPr lang="en-CA" baseline="0" dirty="0"/>
              <a:t>»</a:t>
            </a:r>
          </a:p>
          <a:p>
            <a:r>
              <a:rPr lang="en-CA" baseline="0" dirty="0" err="1"/>
              <a:t>Moka</a:t>
            </a:r>
            <a:r>
              <a:rPr lang="en-CA" baseline="0" dirty="0"/>
              <a:t>(</a:t>
            </a:r>
            <a:r>
              <a:rPr lang="en-CA" baseline="0" dirty="0" err="1"/>
              <a:t>mohawk</a:t>
            </a:r>
            <a:r>
              <a:rPr lang="en-CA" baseline="0" dirty="0"/>
              <a:t>), Afro, </a:t>
            </a:r>
            <a:r>
              <a:rPr lang="en-CA" baseline="0" dirty="0" err="1"/>
              <a:t>ils</a:t>
            </a:r>
            <a:r>
              <a:rPr lang="en-CA" baseline="0" dirty="0"/>
              <a:t> se </a:t>
            </a:r>
            <a:r>
              <a:rPr lang="en-CA" baseline="0" dirty="0" err="1"/>
              <a:t>disputent</a:t>
            </a:r>
            <a:endParaRPr lang="en-CA" baseline="0" dirty="0"/>
          </a:p>
          <a:p>
            <a:r>
              <a:rPr lang="en-CA" baseline="0" dirty="0"/>
              <a:t>Enfant au milieu fugue pour se changer les </a:t>
            </a:r>
            <a:r>
              <a:rPr lang="en-CA" baseline="0" dirty="0" err="1"/>
              <a:t>idées</a:t>
            </a:r>
            <a:endParaRPr lang="en-CA" baseline="0" dirty="0"/>
          </a:p>
          <a:p>
            <a:r>
              <a:rPr lang="en-CA" baseline="0" dirty="0"/>
              <a:t>Passant qui </a:t>
            </a:r>
            <a:r>
              <a:rPr lang="en-CA" baseline="0" dirty="0" err="1"/>
              <a:t>trouve</a:t>
            </a:r>
            <a:r>
              <a:rPr lang="en-CA" baseline="0" dirty="0"/>
              <a:t> que </a:t>
            </a:r>
            <a:r>
              <a:rPr lang="en-CA" baseline="0" dirty="0" err="1"/>
              <a:t>ce</a:t>
            </a:r>
            <a:r>
              <a:rPr lang="en-CA" baseline="0" dirty="0"/>
              <a:t> </a:t>
            </a:r>
            <a:r>
              <a:rPr lang="en-CA" baseline="0" dirty="0" err="1"/>
              <a:t>n’est</a:t>
            </a:r>
            <a:r>
              <a:rPr lang="en-CA" baseline="0" dirty="0"/>
              <a:t> pas </a:t>
            </a:r>
            <a:r>
              <a:rPr lang="en-CA" baseline="0" dirty="0" err="1"/>
              <a:t>une</a:t>
            </a:r>
            <a:r>
              <a:rPr lang="en-CA" baseline="0" dirty="0"/>
              <a:t> bonne idée du </a:t>
            </a:r>
            <a:r>
              <a:rPr lang="en-CA" baseline="0" dirty="0" err="1"/>
              <a:t>fuguer</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35</a:t>
            </a:fld>
            <a:endParaRPr lang="fr-CA"/>
          </a:p>
        </p:txBody>
      </p:sp>
    </p:spTree>
    <p:extLst>
      <p:ext uri="{BB962C8B-B14F-4D97-AF65-F5344CB8AC3E}">
        <p14:creationId xmlns:p14="http://schemas.microsoft.com/office/powerpoint/2010/main" val="3584143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B203</a:t>
            </a:r>
          </a:p>
          <a:p>
            <a:r>
              <a:rPr lang="en-CA" dirty="0" err="1"/>
              <a:t>Garçon</a:t>
            </a:r>
            <a:r>
              <a:rPr lang="en-CA" baseline="0" dirty="0"/>
              <a:t> 12 </a:t>
            </a:r>
            <a:r>
              <a:rPr lang="en-CA" baseline="0" dirty="0" err="1"/>
              <a:t>ans</a:t>
            </a:r>
            <a:endParaRPr lang="en-CA" baseline="0" dirty="0"/>
          </a:p>
          <a:p>
            <a:r>
              <a:rPr lang="en-CA" baseline="0" dirty="0"/>
              <a:t>Les </a:t>
            </a:r>
            <a:r>
              <a:rPr lang="en-CA" baseline="0" dirty="0" err="1"/>
              <a:t>deux</a:t>
            </a:r>
            <a:r>
              <a:rPr lang="en-CA" baseline="0" dirty="0"/>
              <a:t> parents qui se </a:t>
            </a:r>
            <a:r>
              <a:rPr lang="en-CA" baseline="0" dirty="0" err="1"/>
              <a:t>chicanent</a:t>
            </a:r>
            <a:r>
              <a:rPr lang="en-CA" baseline="0" dirty="0"/>
              <a:t>. </a:t>
            </a:r>
            <a:r>
              <a:rPr lang="en-CA" baseline="0" dirty="0" err="1"/>
              <a:t>L’enfant</a:t>
            </a:r>
            <a:r>
              <a:rPr lang="en-CA" baseline="0" dirty="0"/>
              <a:t> </a:t>
            </a:r>
            <a:r>
              <a:rPr lang="en-CA" baseline="0" dirty="0" err="1"/>
              <a:t>téléphone</a:t>
            </a:r>
            <a:r>
              <a:rPr lang="en-CA" baseline="0" dirty="0"/>
              <a:t> à Tel </a:t>
            </a:r>
            <a:r>
              <a:rPr lang="en-CA" baseline="0" dirty="0" err="1"/>
              <a:t>Jeunes</a:t>
            </a:r>
            <a:r>
              <a:rPr lang="en-CA" baseline="0" dirty="0"/>
              <a:t>.</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36</a:t>
            </a:fld>
            <a:endParaRPr lang="fr-CA"/>
          </a:p>
        </p:txBody>
      </p:sp>
    </p:spTree>
    <p:extLst>
      <p:ext uri="{BB962C8B-B14F-4D97-AF65-F5344CB8AC3E}">
        <p14:creationId xmlns:p14="http://schemas.microsoft.com/office/powerpoint/2010/main" val="1684380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B249</a:t>
            </a:r>
          </a:p>
          <a:p>
            <a:r>
              <a:rPr lang="en-CA" dirty="0" err="1"/>
              <a:t>Fille</a:t>
            </a:r>
            <a:r>
              <a:rPr lang="en-CA" baseline="0" dirty="0"/>
              <a:t> 13 </a:t>
            </a:r>
            <a:r>
              <a:rPr lang="en-CA" baseline="0" dirty="0" err="1"/>
              <a:t>ans</a:t>
            </a:r>
            <a:endParaRPr lang="en-CA" baseline="0" dirty="0"/>
          </a:p>
          <a:p>
            <a:r>
              <a:rPr lang="en-CA" baseline="0" dirty="0"/>
              <a:t>«</a:t>
            </a:r>
            <a:r>
              <a:rPr lang="en-CA" baseline="0" dirty="0" err="1"/>
              <a:t>En</a:t>
            </a:r>
            <a:r>
              <a:rPr lang="en-CA" baseline="0" dirty="0"/>
              <a:t> </a:t>
            </a:r>
            <a:r>
              <a:rPr lang="en-CA" baseline="0" dirty="0" err="1"/>
              <a:t>parler</a:t>
            </a:r>
            <a:r>
              <a:rPr lang="en-CA" baseline="0" dirty="0"/>
              <a:t> </a:t>
            </a:r>
            <a:r>
              <a:rPr lang="en-CA" baseline="0" dirty="0" err="1"/>
              <a:t>amis</a:t>
            </a:r>
            <a:r>
              <a:rPr lang="en-CA" baseline="0" dirty="0"/>
              <a:t>(</a:t>
            </a:r>
            <a:r>
              <a:rPr lang="en-CA" baseline="0" dirty="0" err="1"/>
              <a:t>es</a:t>
            </a:r>
            <a:r>
              <a:rPr lang="en-CA" baseline="0" dirty="0"/>
              <a:t>), parents </a:t>
            </a:r>
            <a:r>
              <a:rPr lang="en-CA" baseline="0" dirty="0" err="1"/>
              <a:t>t.s</a:t>
            </a:r>
            <a:r>
              <a:rPr lang="en-CA" baseline="0" dirty="0"/>
              <a:t>., profs. Le </a:t>
            </a:r>
            <a:r>
              <a:rPr lang="en-CA" baseline="0" dirty="0" err="1"/>
              <a:t>réconfort</a:t>
            </a:r>
            <a:r>
              <a:rPr lang="en-CA" baseline="0" dirty="0"/>
              <a:t>. Se </a:t>
            </a:r>
            <a:r>
              <a:rPr lang="en-CA" baseline="0" dirty="0" err="1"/>
              <a:t>débarasser</a:t>
            </a:r>
            <a:r>
              <a:rPr lang="en-CA" baseline="0" dirty="0"/>
              <a:t> les </a:t>
            </a:r>
            <a:r>
              <a:rPr lang="en-CA" baseline="0" dirty="0" err="1"/>
              <a:t>idées</a:t>
            </a:r>
            <a:r>
              <a:rPr lang="en-CA" baseline="0" dirty="0"/>
              <a:t> </a:t>
            </a:r>
            <a:r>
              <a:rPr lang="en-CA" baseline="0" dirty="0" err="1"/>
              <a:t>en</a:t>
            </a:r>
            <a:r>
              <a:rPr lang="en-CA" baseline="0" dirty="0"/>
              <a:t> </a:t>
            </a:r>
            <a:r>
              <a:rPr lang="en-CA" baseline="0" dirty="0" err="1"/>
              <a:t>jouant</a:t>
            </a:r>
            <a:r>
              <a:rPr lang="en-CA" baseline="0" dirty="0"/>
              <a:t> au hockey, </a:t>
            </a:r>
            <a:r>
              <a:rPr lang="en-CA" baseline="0" dirty="0" err="1"/>
              <a:t>courir</a:t>
            </a:r>
            <a:r>
              <a:rPr lang="en-CA" baseline="0" dirty="0"/>
              <a:t>, marcher. </a:t>
            </a:r>
            <a:r>
              <a:rPr lang="en-CA" baseline="0" dirty="0" err="1"/>
              <a:t>Breff</a:t>
            </a:r>
            <a:r>
              <a:rPr lang="en-CA" baseline="0" dirty="0"/>
              <a:t>, </a:t>
            </a:r>
            <a:r>
              <a:rPr lang="en-CA" baseline="0" dirty="0" err="1"/>
              <a:t>en</a:t>
            </a:r>
            <a:r>
              <a:rPr lang="en-CA" baseline="0" dirty="0"/>
              <a:t> </a:t>
            </a:r>
            <a:r>
              <a:rPr lang="en-CA" baseline="0" dirty="0" err="1"/>
              <a:t>parler</a:t>
            </a:r>
            <a:r>
              <a:rPr lang="en-CA" baseline="0" dirty="0"/>
              <a:t>.»</a:t>
            </a:r>
          </a:p>
          <a:p>
            <a:r>
              <a:rPr lang="en-CA" baseline="0" dirty="0" err="1"/>
              <a:t>Maison</a:t>
            </a:r>
            <a:r>
              <a:rPr lang="en-CA" baseline="0" dirty="0"/>
              <a:t> </a:t>
            </a:r>
            <a:r>
              <a:rPr lang="en-CA" baseline="0" dirty="0" err="1"/>
              <a:t>où</a:t>
            </a:r>
            <a:r>
              <a:rPr lang="en-CA" baseline="0" dirty="0"/>
              <a:t> a lieu violence </a:t>
            </a:r>
            <a:r>
              <a:rPr lang="en-CA" baseline="0" dirty="0" err="1"/>
              <a:t>conjugale</a:t>
            </a:r>
            <a:r>
              <a:rPr lang="en-CA" baseline="0" dirty="0"/>
              <a:t>. (</a:t>
            </a:r>
            <a:r>
              <a:rPr lang="en-CA" baseline="0" dirty="0" err="1"/>
              <a:t>En</a:t>
            </a:r>
            <a:r>
              <a:rPr lang="en-CA" baseline="0" dirty="0"/>
              <a:t> noir) Enfant 11-13 ans. (Motif à </a:t>
            </a:r>
            <a:r>
              <a:rPr lang="en-CA" baseline="0" dirty="0" err="1"/>
              <a:t>droite</a:t>
            </a:r>
            <a:r>
              <a:rPr lang="en-CA" baseline="0" dirty="0"/>
              <a:t>)= but hockey. (</a:t>
            </a:r>
            <a:r>
              <a:rPr lang="en-CA" baseline="0" dirty="0" err="1"/>
              <a:t>coeur</a:t>
            </a:r>
            <a:r>
              <a:rPr lang="en-CA" baseline="0" dirty="0"/>
              <a:t> rouge)= faire du </a:t>
            </a:r>
            <a:r>
              <a:rPr lang="en-CA" baseline="0" dirty="0" err="1"/>
              <a:t>bien</a:t>
            </a:r>
            <a:r>
              <a:rPr lang="en-CA" baseline="0" dirty="0"/>
              <a:t>, </a:t>
            </a:r>
            <a:r>
              <a:rPr lang="en-CA" baseline="0" dirty="0" err="1"/>
              <a:t>devenir</a:t>
            </a:r>
            <a:r>
              <a:rPr lang="en-CA" baseline="0" dirty="0"/>
              <a:t> plus </a:t>
            </a:r>
            <a:r>
              <a:rPr lang="en-CA" baseline="0" dirty="0" err="1"/>
              <a:t>calme</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37</a:t>
            </a:fld>
            <a:endParaRPr lang="fr-CA"/>
          </a:p>
        </p:txBody>
      </p:sp>
    </p:spTree>
    <p:extLst>
      <p:ext uri="{BB962C8B-B14F-4D97-AF65-F5344CB8AC3E}">
        <p14:creationId xmlns:p14="http://schemas.microsoft.com/office/powerpoint/2010/main" val="3688197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A091</a:t>
            </a:r>
          </a:p>
          <a:p>
            <a:r>
              <a:rPr lang="en-CA" dirty="0" err="1"/>
              <a:t>Garçon</a:t>
            </a:r>
            <a:r>
              <a:rPr lang="en-CA" dirty="0"/>
              <a:t> 8 </a:t>
            </a:r>
            <a:r>
              <a:rPr lang="en-CA" dirty="0" err="1"/>
              <a:t>ans</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39</a:t>
            </a:fld>
            <a:endParaRPr lang="fr-CA"/>
          </a:p>
        </p:txBody>
      </p:sp>
    </p:spTree>
    <p:extLst>
      <p:ext uri="{BB962C8B-B14F-4D97-AF65-F5344CB8AC3E}">
        <p14:creationId xmlns:p14="http://schemas.microsoft.com/office/powerpoint/2010/main" val="4259579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B228</a:t>
            </a:r>
          </a:p>
          <a:p>
            <a:r>
              <a:rPr lang="en-CA" dirty="0" err="1"/>
              <a:t>Garçon</a:t>
            </a:r>
            <a:r>
              <a:rPr lang="en-CA" dirty="0"/>
              <a:t> 12 </a:t>
            </a:r>
            <a:r>
              <a:rPr lang="en-CA" dirty="0" err="1"/>
              <a:t>ans</a:t>
            </a:r>
            <a:endParaRPr lang="en-CA" dirty="0"/>
          </a:p>
          <a:p>
            <a:r>
              <a:rPr lang="en-CA" dirty="0"/>
              <a:t>«</a:t>
            </a:r>
            <a:r>
              <a:rPr lang="en-CA" dirty="0" err="1"/>
              <a:t>Chère</a:t>
            </a:r>
            <a:r>
              <a:rPr lang="en-CA" dirty="0"/>
              <a:t> </a:t>
            </a:r>
            <a:r>
              <a:rPr lang="en-CA" dirty="0" err="1"/>
              <a:t>madame</a:t>
            </a:r>
            <a:r>
              <a:rPr lang="en-CA" dirty="0"/>
              <a:t> et monsieur,</a:t>
            </a:r>
            <a:r>
              <a:rPr lang="en-CA" baseline="0" dirty="0"/>
              <a:t> se message </a:t>
            </a:r>
            <a:r>
              <a:rPr lang="en-CA" baseline="0" dirty="0" err="1"/>
              <a:t>vous</a:t>
            </a:r>
            <a:r>
              <a:rPr lang="en-CA" baseline="0" dirty="0"/>
              <a:t> </a:t>
            </a:r>
            <a:r>
              <a:rPr lang="en-CA" baseline="0" dirty="0" err="1"/>
              <a:t>informe</a:t>
            </a:r>
            <a:r>
              <a:rPr lang="en-CA" baseline="0" dirty="0"/>
              <a:t> de la violence </a:t>
            </a:r>
            <a:r>
              <a:rPr lang="en-CA" baseline="0" dirty="0" err="1"/>
              <a:t>conjugale</a:t>
            </a:r>
            <a:r>
              <a:rPr lang="en-CA" baseline="0" dirty="0"/>
              <a:t> et de </a:t>
            </a:r>
            <a:r>
              <a:rPr lang="en-CA" baseline="0" dirty="0" err="1"/>
              <a:t>ses</a:t>
            </a:r>
            <a:r>
              <a:rPr lang="en-CA" baseline="0" dirty="0"/>
              <a:t> </a:t>
            </a:r>
            <a:r>
              <a:rPr lang="en-CA" baseline="0" dirty="0" err="1"/>
              <a:t>conséquences</a:t>
            </a:r>
            <a:r>
              <a:rPr lang="en-CA" baseline="0" dirty="0"/>
              <a:t>. La cause </a:t>
            </a:r>
            <a:r>
              <a:rPr lang="en-CA" baseline="0" dirty="0" err="1"/>
              <a:t>est</a:t>
            </a:r>
            <a:r>
              <a:rPr lang="en-CA" baseline="0" dirty="0"/>
              <a:t> de </a:t>
            </a:r>
            <a:r>
              <a:rPr lang="en-CA" baseline="0" dirty="0" err="1"/>
              <a:t>l’alcool</a:t>
            </a:r>
            <a:r>
              <a:rPr lang="en-CA" baseline="0" dirty="0"/>
              <a:t>, mal entente, le divorce </a:t>
            </a:r>
            <a:r>
              <a:rPr lang="en-CA" baseline="0" dirty="0" err="1"/>
              <a:t>ou</a:t>
            </a:r>
            <a:r>
              <a:rPr lang="en-CA" baseline="0" dirty="0"/>
              <a:t> la </a:t>
            </a:r>
            <a:r>
              <a:rPr lang="en-CA" baseline="0" dirty="0" err="1"/>
              <a:t>séparation</a:t>
            </a:r>
            <a:r>
              <a:rPr lang="en-CA" baseline="0" dirty="0"/>
              <a:t>. Se ci cause les chicane plus </a:t>
            </a:r>
            <a:r>
              <a:rPr lang="en-CA" baseline="0" dirty="0" err="1"/>
              <a:t>précisément</a:t>
            </a:r>
            <a:r>
              <a:rPr lang="en-CA" baseline="0" dirty="0"/>
              <a:t> la violence. </a:t>
            </a:r>
            <a:r>
              <a:rPr lang="en-CA" baseline="0" dirty="0" err="1"/>
              <a:t>L’homme</a:t>
            </a:r>
            <a:r>
              <a:rPr lang="en-CA" baseline="0" dirty="0"/>
              <a:t> </a:t>
            </a:r>
            <a:r>
              <a:rPr lang="en-CA" baseline="0" dirty="0" err="1"/>
              <a:t>ou</a:t>
            </a:r>
            <a:r>
              <a:rPr lang="en-CA" baseline="0" dirty="0"/>
              <a:t> la femme </a:t>
            </a:r>
            <a:r>
              <a:rPr lang="en-CA" baseline="0" dirty="0" err="1"/>
              <a:t>pourrais</a:t>
            </a:r>
            <a:r>
              <a:rPr lang="en-CA" baseline="0" dirty="0"/>
              <a:t> </a:t>
            </a:r>
            <a:r>
              <a:rPr lang="en-CA" baseline="0" dirty="0" err="1"/>
              <a:t>avoir</a:t>
            </a:r>
            <a:r>
              <a:rPr lang="en-CA" baseline="0" dirty="0"/>
              <a:t> des </a:t>
            </a:r>
            <a:r>
              <a:rPr lang="en-CA" baseline="0" dirty="0" err="1"/>
              <a:t>geste</a:t>
            </a:r>
            <a:r>
              <a:rPr lang="en-CA" baseline="0" dirty="0"/>
              <a:t> </a:t>
            </a:r>
            <a:r>
              <a:rPr lang="en-CA" baseline="0" dirty="0" err="1"/>
              <a:t>ou</a:t>
            </a:r>
            <a:r>
              <a:rPr lang="en-CA" baseline="0" dirty="0"/>
              <a:t> des paroles </a:t>
            </a:r>
            <a:r>
              <a:rPr lang="en-CA" baseline="0" dirty="0" err="1"/>
              <a:t>blessantes</a:t>
            </a:r>
            <a:r>
              <a:rPr lang="en-CA" baseline="0" dirty="0"/>
              <a:t>. Sa </a:t>
            </a:r>
            <a:r>
              <a:rPr lang="en-CA" baseline="0" dirty="0" err="1"/>
              <a:t>peut</a:t>
            </a:r>
            <a:r>
              <a:rPr lang="en-CA" baseline="0" dirty="0"/>
              <a:t> affecter </a:t>
            </a:r>
            <a:r>
              <a:rPr lang="en-CA" baseline="0" dirty="0" err="1"/>
              <a:t>l’autre</a:t>
            </a:r>
            <a:r>
              <a:rPr lang="en-CA" baseline="0" dirty="0"/>
              <a:t> pour le </a:t>
            </a:r>
            <a:r>
              <a:rPr lang="en-CA" baseline="0" dirty="0" err="1"/>
              <a:t>reste</a:t>
            </a:r>
            <a:r>
              <a:rPr lang="en-CA" baseline="0" dirty="0"/>
              <a:t> de </a:t>
            </a:r>
            <a:r>
              <a:rPr lang="en-CA" baseline="0" dirty="0" err="1"/>
              <a:t>ça</a:t>
            </a:r>
            <a:r>
              <a:rPr lang="en-CA" baseline="0" dirty="0"/>
              <a:t> vie. Ci </a:t>
            </a:r>
            <a:r>
              <a:rPr lang="en-CA" baseline="0" dirty="0" err="1"/>
              <a:t>vous</a:t>
            </a:r>
            <a:r>
              <a:rPr lang="en-CA" baseline="0" dirty="0"/>
              <a:t> </a:t>
            </a:r>
            <a:r>
              <a:rPr lang="en-CA" baseline="0" dirty="0" err="1"/>
              <a:t>avez</a:t>
            </a:r>
            <a:r>
              <a:rPr lang="en-CA" baseline="0" dirty="0"/>
              <a:t> de la violence </a:t>
            </a:r>
            <a:r>
              <a:rPr lang="en-CA" baseline="0" dirty="0" err="1"/>
              <a:t>conjugale</a:t>
            </a:r>
            <a:r>
              <a:rPr lang="en-CA" baseline="0" dirty="0"/>
              <a:t> qui </a:t>
            </a:r>
            <a:r>
              <a:rPr lang="en-CA" baseline="0" dirty="0" err="1"/>
              <a:t>vous</a:t>
            </a:r>
            <a:r>
              <a:rPr lang="en-CA" baseline="0" dirty="0"/>
              <a:t> </a:t>
            </a:r>
            <a:r>
              <a:rPr lang="en-CA" baseline="0" dirty="0" err="1"/>
              <a:t>entourent</a:t>
            </a:r>
            <a:r>
              <a:rPr lang="en-CA" baseline="0" dirty="0"/>
              <a:t> </a:t>
            </a:r>
            <a:r>
              <a:rPr lang="en-CA" baseline="0" dirty="0" err="1"/>
              <a:t>parler</a:t>
            </a:r>
            <a:r>
              <a:rPr lang="en-CA" baseline="0" dirty="0"/>
              <a:t> </a:t>
            </a:r>
            <a:r>
              <a:rPr lang="en-CA" baseline="0" dirty="0" err="1"/>
              <a:t>en</a:t>
            </a:r>
            <a:r>
              <a:rPr lang="en-CA" baseline="0" dirty="0"/>
              <a:t> au parent et </a:t>
            </a:r>
            <a:r>
              <a:rPr lang="en-CA" baseline="0" dirty="0" err="1"/>
              <a:t>protéger</a:t>
            </a:r>
            <a:r>
              <a:rPr lang="en-CA" baseline="0" dirty="0"/>
              <a:t> les </a:t>
            </a:r>
            <a:r>
              <a:rPr lang="en-CA" baseline="0" dirty="0" err="1"/>
              <a:t>enfants</a:t>
            </a:r>
            <a:r>
              <a:rPr lang="en-CA" baseline="0" dirty="0"/>
              <a:t>. </a:t>
            </a:r>
            <a:r>
              <a:rPr lang="en-CA" baseline="0" dirty="0" err="1"/>
              <a:t>Ils</a:t>
            </a:r>
            <a:r>
              <a:rPr lang="en-CA" baseline="0" dirty="0"/>
              <a:t> </a:t>
            </a:r>
            <a:r>
              <a:rPr lang="en-CA" baseline="0" dirty="0" err="1"/>
              <a:t>pourront</a:t>
            </a:r>
            <a:r>
              <a:rPr lang="en-CA" baseline="0" dirty="0"/>
              <a:t> </a:t>
            </a:r>
            <a:r>
              <a:rPr lang="en-CA" baseline="0" dirty="0" err="1"/>
              <a:t>aller</a:t>
            </a:r>
            <a:r>
              <a:rPr lang="en-CA" baseline="0" dirty="0"/>
              <a:t> chez un </a:t>
            </a:r>
            <a:r>
              <a:rPr lang="en-CA" baseline="0" dirty="0" err="1"/>
              <a:t>ami</a:t>
            </a:r>
            <a:r>
              <a:rPr lang="en-CA" baseline="0" dirty="0"/>
              <a:t> </a:t>
            </a:r>
            <a:r>
              <a:rPr lang="en-CA" baseline="0" dirty="0" err="1"/>
              <a:t>ou</a:t>
            </a:r>
            <a:r>
              <a:rPr lang="en-CA" baseline="0" dirty="0"/>
              <a:t> chez </a:t>
            </a:r>
            <a:r>
              <a:rPr lang="en-CA" baseline="0" dirty="0" err="1"/>
              <a:t>leur</a:t>
            </a:r>
            <a:r>
              <a:rPr lang="en-CA" baseline="0" dirty="0"/>
              <a:t> grands-parent </a:t>
            </a:r>
            <a:r>
              <a:rPr lang="en-CA" baseline="0" dirty="0" err="1"/>
              <a:t>ou</a:t>
            </a:r>
            <a:r>
              <a:rPr lang="en-CA" baseline="0" dirty="0"/>
              <a:t> </a:t>
            </a:r>
            <a:r>
              <a:rPr lang="en-CA" baseline="0" dirty="0" err="1"/>
              <a:t>amie</a:t>
            </a:r>
            <a:r>
              <a:rPr lang="en-CA" baseline="0" dirty="0"/>
              <a:t>. </a:t>
            </a:r>
            <a:r>
              <a:rPr lang="en-CA" baseline="0" dirty="0" err="1"/>
              <a:t>Merci</a:t>
            </a:r>
            <a:r>
              <a:rPr lang="en-CA" baseline="0" dirty="0"/>
              <a:t> </a:t>
            </a:r>
            <a:r>
              <a:rPr lang="en-CA" baseline="0" dirty="0" err="1"/>
              <a:t>d’avoir</a:t>
            </a:r>
            <a:r>
              <a:rPr lang="en-CA" baseline="0" dirty="0"/>
              <a:t> </a:t>
            </a:r>
            <a:r>
              <a:rPr lang="en-CA" baseline="0" dirty="0" err="1"/>
              <a:t>lis</a:t>
            </a:r>
            <a:r>
              <a:rPr lang="en-CA" baseline="0" dirty="0"/>
              <a:t> </a:t>
            </a:r>
            <a:r>
              <a:rPr lang="en-CA" baseline="0" dirty="0" err="1"/>
              <a:t>cette</a:t>
            </a:r>
            <a:r>
              <a:rPr lang="en-CA" baseline="0" dirty="0"/>
              <a:t> </a:t>
            </a:r>
            <a:r>
              <a:rPr lang="en-CA" baseline="0" dirty="0" err="1"/>
              <a:t>lettre</a:t>
            </a:r>
            <a:r>
              <a:rPr lang="en-CA" baseline="0" dirty="0"/>
              <a:t> </a:t>
            </a:r>
            <a:r>
              <a:rPr lang="en-CA" baseline="0" dirty="0" err="1"/>
              <a:t>d’avicement</a:t>
            </a:r>
            <a:r>
              <a:rPr lang="en-CA" baseline="0" dirty="0"/>
              <a:t> sur la violence </a:t>
            </a:r>
            <a:r>
              <a:rPr lang="en-CA" baseline="0" dirty="0" err="1"/>
              <a:t>conjugale</a:t>
            </a:r>
            <a:r>
              <a:rPr lang="en-CA" baseline="0" dirty="0"/>
              <a:t>.»</a:t>
            </a:r>
          </a:p>
          <a:p>
            <a:r>
              <a:rPr lang="en-CA" baseline="0" dirty="0"/>
              <a:t>Envois </a:t>
            </a:r>
            <a:r>
              <a:rPr lang="en-CA" baseline="0" dirty="0" err="1"/>
              <a:t>postals</a:t>
            </a:r>
            <a:r>
              <a:rPr lang="en-CA" baseline="0" dirty="0"/>
              <a:t> à </a:t>
            </a:r>
            <a:r>
              <a:rPr lang="en-CA" baseline="0" dirty="0" err="1"/>
              <a:t>tous</a:t>
            </a:r>
            <a:r>
              <a:rPr lang="en-CA" baseline="0" dirty="0"/>
              <a:t> </a:t>
            </a:r>
            <a:r>
              <a:rPr lang="en-CA" baseline="0" dirty="0" err="1"/>
              <a:t>ceux</a:t>
            </a:r>
            <a:r>
              <a:rPr lang="en-CA" baseline="0" dirty="0"/>
              <a:t> qui </a:t>
            </a:r>
            <a:r>
              <a:rPr lang="en-CA" baseline="0" dirty="0" err="1"/>
              <a:t>ont</a:t>
            </a:r>
            <a:r>
              <a:rPr lang="en-CA" baseline="0" dirty="0"/>
              <a:t> des </a:t>
            </a:r>
            <a:r>
              <a:rPr lang="en-CA" baseline="0" dirty="0" err="1"/>
              <a:t>enfants</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40</a:t>
            </a:fld>
            <a:endParaRPr lang="fr-CA"/>
          </a:p>
        </p:txBody>
      </p:sp>
    </p:spTree>
    <p:extLst>
      <p:ext uri="{BB962C8B-B14F-4D97-AF65-F5344CB8AC3E}">
        <p14:creationId xmlns:p14="http://schemas.microsoft.com/office/powerpoint/2010/main" val="677522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A127</a:t>
            </a:r>
          </a:p>
          <a:p>
            <a:r>
              <a:rPr lang="en-CA" dirty="0" err="1"/>
              <a:t>Fille</a:t>
            </a:r>
            <a:r>
              <a:rPr lang="en-CA" dirty="0"/>
              <a:t> 11 </a:t>
            </a:r>
            <a:r>
              <a:rPr lang="en-CA" dirty="0" err="1"/>
              <a:t>ans</a:t>
            </a:r>
            <a:endParaRPr lang="en-CA" dirty="0"/>
          </a:p>
          <a:p>
            <a:r>
              <a:rPr lang="en-CA" dirty="0"/>
              <a:t>«</a:t>
            </a:r>
            <a:r>
              <a:rPr lang="en-CA" dirty="0" err="1"/>
              <a:t>J’aimerais</a:t>
            </a:r>
            <a:r>
              <a:rPr lang="en-CA" baseline="0" dirty="0"/>
              <a:t> </a:t>
            </a:r>
            <a:r>
              <a:rPr lang="en-CA" baseline="0" dirty="0" err="1"/>
              <a:t>leur</a:t>
            </a:r>
            <a:r>
              <a:rPr lang="en-CA" baseline="0" dirty="0"/>
              <a:t> dire que </a:t>
            </a:r>
            <a:r>
              <a:rPr lang="en-CA" baseline="0" dirty="0" err="1"/>
              <a:t>il</a:t>
            </a:r>
            <a:r>
              <a:rPr lang="en-CA" baseline="0" dirty="0"/>
              <a:t> ne </a:t>
            </a:r>
            <a:r>
              <a:rPr lang="en-CA" baseline="0" dirty="0" err="1"/>
              <a:t>faut</a:t>
            </a:r>
            <a:r>
              <a:rPr lang="en-CA" baseline="0" dirty="0"/>
              <a:t> pas se chicaner de </a:t>
            </a:r>
            <a:r>
              <a:rPr lang="en-CA" baseline="0" dirty="0" err="1"/>
              <a:t>vant</a:t>
            </a:r>
            <a:r>
              <a:rPr lang="en-CA" baseline="0" dirty="0"/>
              <a:t> les </a:t>
            </a:r>
            <a:r>
              <a:rPr lang="en-CA" baseline="0" dirty="0" err="1"/>
              <a:t>enfants</a:t>
            </a:r>
            <a:r>
              <a:rPr lang="en-CA" baseline="0" dirty="0"/>
              <a:t> </a:t>
            </a:r>
            <a:r>
              <a:rPr lang="en-CA" baseline="0" dirty="0" err="1"/>
              <a:t>j’espère</a:t>
            </a:r>
            <a:r>
              <a:rPr lang="en-CA" baseline="0" dirty="0"/>
              <a:t> </a:t>
            </a:r>
            <a:r>
              <a:rPr lang="en-CA" baseline="0" dirty="0" err="1"/>
              <a:t>qu’il</a:t>
            </a:r>
            <a:r>
              <a:rPr lang="en-CA" baseline="0" dirty="0"/>
              <a:t> </a:t>
            </a:r>
            <a:r>
              <a:rPr lang="en-CA" baseline="0" dirty="0" err="1"/>
              <a:t>m’écourerons</a:t>
            </a:r>
            <a:r>
              <a:rPr lang="en-CA" baseline="0" dirty="0"/>
              <a:t>.»</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41</a:t>
            </a:fld>
            <a:endParaRPr lang="fr-CA"/>
          </a:p>
        </p:txBody>
      </p:sp>
    </p:spTree>
    <p:extLst>
      <p:ext uri="{BB962C8B-B14F-4D97-AF65-F5344CB8AC3E}">
        <p14:creationId xmlns:p14="http://schemas.microsoft.com/office/powerpoint/2010/main" val="4217022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A239</a:t>
            </a:r>
          </a:p>
          <a:p>
            <a:r>
              <a:rPr lang="en-CA" dirty="0" err="1"/>
              <a:t>Garçon</a:t>
            </a:r>
            <a:r>
              <a:rPr lang="en-CA" dirty="0"/>
              <a:t> 12 </a:t>
            </a:r>
            <a:r>
              <a:rPr lang="en-CA" dirty="0" err="1"/>
              <a:t>ans</a:t>
            </a:r>
            <a:endParaRPr lang="en-CA" dirty="0"/>
          </a:p>
          <a:p>
            <a:pPr algn="l"/>
            <a:r>
              <a:rPr lang="en-CA" dirty="0"/>
              <a:t>«La violence</a:t>
            </a:r>
            <a:r>
              <a:rPr lang="en-CA" baseline="0" dirty="0"/>
              <a:t>, </a:t>
            </a:r>
            <a:r>
              <a:rPr lang="en-CA" baseline="0" dirty="0" err="1"/>
              <a:t>ça</a:t>
            </a:r>
            <a:r>
              <a:rPr lang="en-CA" baseline="0" dirty="0"/>
              <a:t> ne </a:t>
            </a:r>
            <a:r>
              <a:rPr lang="en-CA" baseline="0" dirty="0" err="1"/>
              <a:t>fais</a:t>
            </a:r>
            <a:r>
              <a:rPr lang="en-CA" baseline="0" dirty="0"/>
              <a:t> pas </a:t>
            </a:r>
            <a:r>
              <a:rPr lang="en-CA" baseline="0" dirty="0" err="1"/>
              <a:t>juste</a:t>
            </a:r>
            <a:r>
              <a:rPr lang="en-CA" baseline="0" dirty="0"/>
              <a:t> mal à la </a:t>
            </a:r>
            <a:r>
              <a:rPr lang="en-CA" baseline="0" dirty="0" err="1"/>
              <a:t>personne</a:t>
            </a:r>
            <a:r>
              <a:rPr lang="en-CA" baseline="0" dirty="0"/>
              <a:t> </a:t>
            </a:r>
            <a:r>
              <a:rPr lang="en-CA" baseline="0" dirty="0" err="1"/>
              <a:t>visée</a:t>
            </a:r>
            <a:r>
              <a:rPr lang="en-CA" baseline="0" dirty="0"/>
              <a:t>, </a:t>
            </a:r>
            <a:r>
              <a:rPr lang="en-CA" baseline="0" dirty="0" err="1"/>
              <a:t>ça</a:t>
            </a:r>
            <a:r>
              <a:rPr lang="en-CA" baseline="0" dirty="0"/>
              <a:t> fait </a:t>
            </a:r>
            <a:r>
              <a:rPr lang="en-CA" baseline="0" dirty="0" err="1"/>
              <a:t>aussi</a:t>
            </a:r>
            <a:r>
              <a:rPr lang="en-CA" baseline="0" dirty="0"/>
              <a:t> mal à </a:t>
            </a:r>
            <a:r>
              <a:rPr lang="en-CA" baseline="0" dirty="0" err="1"/>
              <a:t>l’entourage</a:t>
            </a:r>
            <a:r>
              <a:rPr lang="en-CA" baseline="0" dirty="0"/>
              <a:t>.»</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42</a:t>
            </a:fld>
            <a:endParaRPr lang="fr-CA"/>
          </a:p>
        </p:txBody>
      </p:sp>
    </p:spTree>
    <p:extLst>
      <p:ext uri="{BB962C8B-B14F-4D97-AF65-F5344CB8AC3E}">
        <p14:creationId xmlns:p14="http://schemas.microsoft.com/office/powerpoint/2010/main" val="1814280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B255</a:t>
            </a:r>
          </a:p>
          <a:p>
            <a:r>
              <a:rPr lang="en-CA" dirty="0" err="1"/>
              <a:t>Fille</a:t>
            </a:r>
            <a:r>
              <a:rPr lang="en-CA" dirty="0"/>
              <a:t> 13 </a:t>
            </a:r>
            <a:r>
              <a:rPr lang="en-CA" dirty="0" err="1"/>
              <a:t>ans</a:t>
            </a:r>
            <a:endParaRPr lang="en-CA" dirty="0"/>
          </a:p>
          <a:p>
            <a:r>
              <a:rPr lang="en-CA" dirty="0"/>
              <a:t>«La</a:t>
            </a:r>
            <a:r>
              <a:rPr lang="en-CA" baseline="0" dirty="0"/>
              <a:t> violence </a:t>
            </a:r>
            <a:r>
              <a:rPr lang="en-CA" baseline="0" dirty="0" err="1"/>
              <a:t>conjugale</a:t>
            </a:r>
            <a:r>
              <a:rPr lang="en-CA" baseline="0" dirty="0"/>
              <a:t> </a:t>
            </a:r>
            <a:r>
              <a:rPr lang="en-CA" baseline="0" dirty="0" err="1"/>
              <a:t>peut</a:t>
            </a:r>
            <a:r>
              <a:rPr lang="en-CA" baseline="0" dirty="0"/>
              <a:t> </a:t>
            </a:r>
            <a:r>
              <a:rPr lang="en-CA" baseline="0" dirty="0" err="1"/>
              <a:t>rendre</a:t>
            </a:r>
            <a:r>
              <a:rPr lang="en-CA" baseline="0" dirty="0"/>
              <a:t> </a:t>
            </a:r>
            <a:r>
              <a:rPr lang="en-CA" baseline="0" dirty="0" err="1"/>
              <a:t>l’enfant</a:t>
            </a:r>
            <a:r>
              <a:rPr lang="en-CA" baseline="0" dirty="0"/>
              <a:t> plus </a:t>
            </a:r>
            <a:r>
              <a:rPr lang="en-CA" baseline="0" dirty="0" err="1"/>
              <a:t>négatif</a:t>
            </a:r>
            <a:r>
              <a:rPr lang="en-CA" baseline="0" dirty="0"/>
              <a:t> et </a:t>
            </a:r>
            <a:r>
              <a:rPr lang="en-CA" baseline="0" dirty="0" err="1"/>
              <a:t>moins</a:t>
            </a:r>
            <a:r>
              <a:rPr lang="en-CA" baseline="0" dirty="0"/>
              <a:t> </a:t>
            </a:r>
            <a:r>
              <a:rPr lang="en-CA" baseline="0" dirty="0" err="1"/>
              <a:t>respectueux</a:t>
            </a:r>
            <a:r>
              <a:rPr lang="en-CA" baseline="0" dirty="0"/>
              <a:t>. </a:t>
            </a:r>
            <a:r>
              <a:rPr lang="en-CA" baseline="0" dirty="0" err="1"/>
              <a:t>Basser</a:t>
            </a:r>
            <a:r>
              <a:rPr lang="en-CA" baseline="0" dirty="0"/>
              <a:t> </a:t>
            </a:r>
            <a:r>
              <a:rPr lang="en-CA" baseline="0" dirty="0" err="1"/>
              <a:t>aussi</a:t>
            </a:r>
            <a:r>
              <a:rPr lang="en-CA" baseline="0" dirty="0"/>
              <a:t> les notes à </a:t>
            </a:r>
            <a:r>
              <a:rPr lang="en-CA" baseline="0" dirty="0" err="1"/>
              <a:t>l’école</a:t>
            </a:r>
            <a:r>
              <a:rPr lang="en-CA" baseline="0" dirty="0"/>
              <a:t>»</a:t>
            </a:r>
          </a:p>
          <a:p>
            <a:r>
              <a:rPr lang="en-CA" baseline="0" dirty="0" err="1"/>
              <a:t>Intérieur</a:t>
            </a:r>
            <a:r>
              <a:rPr lang="en-CA" baseline="0" dirty="0"/>
              <a:t> </a:t>
            </a:r>
            <a:r>
              <a:rPr lang="en-CA" baseline="0" dirty="0" err="1"/>
              <a:t>maison</a:t>
            </a:r>
            <a:r>
              <a:rPr lang="en-CA" baseline="0" dirty="0"/>
              <a:t>. Il </a:t>
            </a:r>
            <a:r>
              <a:rPr lang="en-CA" baseline="0" dirty="0" err="1"/>
              <a:t>doit</a:t>
            </a:r>
            <a:r>
              <a:rPr lang="en-CA" baseline="0" dirty="0"/>
              <a:t> faire signer un </a:t>
            </a:r>
            <a:r>
              <a:rPr lang="en-CA" baseline="0" dirty="0" err="1"/>
              <a:t>examen</a:t>
            </a:r>
            <a:r>
              <a:rPr lang="en-CA" baseline="0" dirty="0"/>
              <a:t>, </a:t>
            </a:r>
            <a:r>
              <a:rPr lang="en-CA" baseline="0" dirty="0" err="1"/>
              <a:t>il</a:t>
            </a:r>
            <a:r>
              <a:rPr lang="en-CA" baseline="0" dirty="0"/>
              <a:t> a </a:t>
            </a:r>
            <a:r>
              <a:rPr lang="en-CA" baseline="0" dirty="0" err="1"/>
              <a:t>une</a:t>
            </a:r>
            <a:r>
              <a:rPr lang="en-CA" baseline="0" dirty="0"/>
              <a:t> </a:t>
            </a:r>
            <a:r>
              <a:rPr lang="en-CA" baseline="0" dirty="0" err="1"/>
              <a:t>mauvaise</a:t>
            </a:r>
            <a:r>
              <a:rPr lang="en-CA" baseline="0" dirty="0"/>
              <a:t> note, </a:t>
            </a:r>
            <a:r>
              <a:rPr lang="en-CA" baseline="0" dirty="0" err="1"/>
              <a:t>il</a:t>
            </a:r>
            <a:r>
              <a:rPr lang="en-CA" baseline="0" dirty="0"/>
              <a:t> ne </a:t>
            </a:r>
            <a:r>
              <a:rPr lang="en-CA" baseline="0" dirty="0" err="1"/>
              <a:t>peut</a:t>
            </a:r>
            <a:r>
              <a:rPr lang="en-CA" baseline="0" dirty="0"/>
              <a:t> pas  </a:t>
            </a:r>
            <a:r>
              <a:rPr lang="en-CA" baseline="0" dirty="0" err="1"/>
              <a:t>concentrer</a:t>
            </a:r>
            <a:r>
              <a:rPr lang="en-CA" baseline="0" dirty="0"/>
              <a:t> pas </a:t>
            </a:r>
            <a:r>
              <a:rPr lang="en-CA" baseline="0" dirty="0" err="1"/>
              <a:t>comme</a:t>
            </a:r>
            <a:r>
              <a:rPr lang="en-CA" baseline="0" dirty="0"/>
              <a:t> </a:t>
            </a:r>
            <a:r>
              <a:rPr lang="en-CA" baseline="0" dirty="0" err="1"/>
              <a:t>d’habitude</a:t>
            </a:r>
            <a:r>
              <a:rPr lang="en-CA" baseline="0" dirty="0"/>
              <a:t>. </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43</a:t>
            </a:fld>
            <a:endParaRPr lang="fr-CA"/>
          </a:p>
        </p:txBody>
      </p:sp>
    </p:spTree>
    <p:extLst>
      <p:ext uri="{BB962C8B-B14F-4D97-AF65-F5344CB8AC3E}">
        <p14:creationId xmlns:p14="http://schemas.microsoft.com/office/powerpoint/2010/main" val="424696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Stratégies de prévention: programme de prévention, livre</a:t>
            </a:r>
            <a:r>
              <a:rPr lang="fr-CA" baseline="0" dirty="0"/>
              <a:t> de conte, films, publicité, etc.</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5</a:t>
            </a:fld>
            <a:endParaRPr lang="fr-CA"/>
          </a:p>
        </p:txBody>
      </p:sp>
    </p:spTree>
    <p:extLst>
      <p:ext uri="{BB962C8B-B14F-4D97-AF65-F5344CB8AC3E}">
        <p14:creationId xmlns:p14="http://schemas.microsoft.com/office/powerpoint/2010/main" val="517319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 254</a:t>
            </a:r>
          </a:p>
          <a:p>
            <a:r>
              <a:rPr lang="en-CA" dirty="0" err="1"/>
              <a:t>Garçon</a:t>
            </a:r>
            <a:r>
              <a:rPr lang="en-CA" dirty="0"/>
              <a:t> 11 </a:t>
            </a:r>
            <a:r>
              <a:rPr lang="en-CA" dirty="0" err="1"/>
              <a:t>ans</a:t>
            </a:r>
            <a:endParaRPr lang="en-CA" dirty="0"/>
          </a:p>
          <a:p>
            <a:r>
              <a:rPr lang="en-CA" dirty="0"/>
              <a:t>«</a:t>
            </a:r>
            <a:r>
              <a:rPr lang="en-CA" baseline="0" dirty="0"/>
              <a:t> Ne pas le faire pour pas </a:t>
            </a:r>
            <a:r>
              <a:rPr lang="en-CA" baseline="0" dirty="0" err="1"/>
              <a:t>qu’il</a:t>
            </a:r>
            <a:r>
              <a:rPr lang="en-CA" baseline="0" dirty="0"/>
              <a:t> le </a:t>
            </a:r>
            <a:r>
              <a:rPr lang="en-CA" baseline="0" dirty="0" err="1"/>
              <a:t>fasse</a:t>
            </a:r>
            <a:r>
              <a:rPr lang="en-CA" baseline="0" dirty="0"/>
              <a:t>. </a:t>
            </a:r>
            <a:r>
              <a:rPr lang="en-CA" baseline="0" dirty="0" err="1"/>
              <a:t>Aujourd’hui</a:t>
            </a:r>
            <a:r>
              <a:rPr lang="en-CA" baseline="0" dirty="0"/>
              <a:t>. Plus </a:t>
            </a:r>
            <a:r>
              <a:rPr lang="en-CA" baseline="0" dirty="0" err="1"/>
              <a:t>tard</a:t>
            </a:r>
            <a:r>
              <a:rPr lang="en-CA" baseline="0" dirty="0"/>
              <a:t>.(</a:t>
            </a:r>
            <a:r>
              <a:rPr lang="en-CA" baseline="0" dirty="0" err="1"/>
              <a:t>Dans</a:t>
            </a:r>
            <a:r>
              <a:rPr lang="en-CA" baseline="0" dirty="0"/>
              <a:t> la </a:t>
            </a:r>
            <a:r>
              <a:rPr lang="en-CA" baseline="0" dirty="0" err="1"/>
              <a:t>bulle</a:t>
            </a:r>
            <a:r>
              <a:rPr lang="en-CA" baseline="0" dirty="0"/>
              <a:t>) </a:t>
            </a:r>
            <a:r>
              <a:rPr lang="en-CA" baseline="0" dirty="0" err="1"/>
              <a:t>Arrêtez</a:t>
            </a:r>
            <a:r>
              <a:rPr lang="en-CA" baseline="0" dirty="0"/>
              <a:t>»</a:t>
            </a:r>
          </a:p>
          <a:p>
            <a:r>
              <a:rPr lang="en-CA" baseline="0" dirty="0"/>
              <a:t>Si un enfant </a:t>
            </a:r>
            <a:r>
              <a:rPr lang="en-CA" baseline="0" dirty="0" err="1"/>
              <a:t>voie</a:t>
            </a:r>
            <a:r>
              <a:rPr lang="en-CA" baseline="0" dirty="0"/>
              <a:t> de la violence </a:t>
            </a:r>
            <a:r>
              <a:rPr lang="en-CA" baseline="0" dirty="0" err="1"/>
              <a:t>il</a:t>
            </a:r>
            <a:r>
              <a:rPr lang="en-CA" baseline="0" dirty="0"/>
              <a:t> </a:t>
            </a:r>
            <a:r>
              <a:rPr lang="en-CA" baseline="0" dirty="0" err="1"/>
              <a:t>peut</a:t>
            </a:r>
            <a:r>
              <a:rPr lang="en-CA" baseline="0" dirty="0"/>
              <a:t> le faire plus </a:t>
            </a:r>
            <a:r>
              <a:rPr lang="en-CA" baseline="0" dirty="0" err="1"/>
              <a:t>tard</a:t>
            </a:r>
            <a:r>
              <a:rPr lang="en-CA" baseline="0" dirty="0"/>
              <a:t>. Ne pas </a:t>
            </a:r>
            <a:r>
              <a:rPr lang="en-CA" baseline="0" dirty="0" err="1"/>
              <a:t>prendre</a:t>
            </a:r>
            <a:r>
              <a:rPr lang="en-CA" baseline="0" dirty="0"/>
              <a:t> de </a:t>
            </a:r>
            <a:r>
              <a:rPr lang="en-CA" baseline="0" dirty="0" err="1"/>
              <a:t>risques</a:t>
            </a:r>
            <a:endParaRPr lang="en-CA" baseline="0" dirty="0"/>
          </a:p>
          <a:p>
            <a:r>
              <a:rPr lang="en-CA" dirty="0"/>
              <a:t>(</a:t>
            </a:r>
            <a:r>
              <a:rPr lang="en-CA" dirty="0" err="1"/>
              <a:t>Personne</a:t>
            </a:r>
            <a:r>
              <a:rPr lang="en-CA" baseline="0" dirty="0"/>
              <a:t> à gauche) Petit </a:t>
            </a:r>
            <a:r>
              <a:rPr lang="en-CA" baseline="0" dirty="0" err="1"/>
              <a:t>garçon</a:t>
            </a:r>
            <a:endParaRPr lang="en-CA" baseline="0" dirty="0"/>
          </a:p>
          <a:p>
            <a:r>
              <a:rPr lang="en-CA" baseline="0" dirty="0"/>
              <a:t>(case de </a:t>
            </a:r>
            <a:r>
              <a:rPr lang="en-CA" baseline="0" dirty="0" err="1"/>
              <a:t>droite</a:t>
            </a:r>
            <a:r>
              <a:rPr lang="en-CA" baseline="0" dirty="0"/>
              <a:t>) Après </a:t>
            </a:r>
            <a:r>
              <a:rPr lang="en-CA" baseline="0" dirty="0" err="1"/>
              <a:t>ils</a:t>
            </a:r>
            <a:r>
              <a:rPr lang="en-CA" baseline="0" dirty="0"/>
              <a:t> </a:t>
            </a:r>
            <a:r>
              <a:rPr lang="en-CA" baseline="0" dirty="0" err="1"/>
              <a:t>en</a:t>
            </a:r>
            <a:r>
              <a:rPr lang="en-CA" baseline="0" dirty="0"/>
              <a:t> font aux </a:t>
            </a:r>
            <a:r>
              <a:rPr lang="en-CA" baseline="0" dirty="0" err="1"/>
              <a:t>autres</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44</a:t>
            </a:fld>
            <a:endParaRPr lang="fr-CA"/>
          </a:p>
        </p:txBody>
      </p:sp>
    </p:spTree>
    <p:extLst>
      <p:ext uri="{BB962C8B-B14F-4D97-AF65-F5344CB8AC3E}">
        <p14:creationId xmlns:p14="http://schemas.microsoft.com/office/powerpoint/2010/main" val="128596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B236</a:t>
            </a:r>
          </a:p>
          <a:p>
            <a:r>
              <a:rPr lang="en-CA" dirty="0" err="1"/>
              <a:t>Fille</a:t>
            </a:r>
            <a:r>
              <a:rPr lang="en-CA" dirty="0"/>
              <a:t> 12 </a:t>
            </a:r>
            <a:r>
              <a:rPr lang="en-CA" dirty="0" err="1"/>
              <a:t>ans</a:t>
            </a:r>
            <a:endParaRPr lang="en-CA" dirty="0"/>
          </a:p>
          <a:p>
            <a:r>
              <a:rPr lang="en-CA" dirty="0"/>
              <a:t>(</a:t>
            </a:r>
            <a:r>
              <a:rPr lang="en-CA" dirty="0" err="1"/>
              <a:t>gouttes</a:t>
            </a:r>
            <a:r>
              <a:rPr lang="en-CA" baseline="0" dirty="0"/>
              <a:t> </a:t>
            </a:r>
            <a:r>
              <a:rPr lang="en-CA" baseline="0" dirty="0" err="1"/>
              <a:t>bleues</a:t>
            </a:r>
            <a:r>
              <a:rPr lang="en-CA" baseline="0" dirty="0"/>
              <a:t>)= </a:t>
            </a:r>
            <a:r>
              <a:rPr lang="en-CA" baseline="0" dirty="0" err="1"/>
              <a:t>larmes</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45</a:t>
            </a:fld>
            <a:endParaRPr lang="fr-CA"/>
          </a:p>
        </p:txBody>
      </p:sp>
    </p:spTree>
    <p:extLst>
      <p:ext uri="{BB962C8B-B14F-4D97-AF65-F5344CB8AC3E}">
        <p14:creationId xmlns:p14="http://schemas.microsoft.com/office/powerpoint/2010/main" val="3783686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47</a:t>
            </a:fld>
            <a:endParaRPr lang="fr-CA"/>
          </a:p>
        </p:txBody>
      </p:sp>
    </p:spTree>
    <p:extLst>
      <p:ext uri="{BB962C8B-B14F-4D97-AF65-F5344CB8AC3E}">
        <p14:creationId xmlns:p14="http://schemas.microsoft.com/office/powerpoint/2010/main" val="4246248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48</a:t>
            </a:fld>
            <a:endParaRPr lang="fr-CA"/>
          </a:p>
        </p:txBody>
      </p:sp>
    </p:spTree>
    <p:extLst>
      <p:ext uri="{BB962C8B-B14F-4D97-AF65-F5344CB8AC3E}">
        <p14:creationId xmlns:p14="http://schemas.microsoft.com/office/powerpoint/2010/main" val="2518114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49</a:t>
            </a:fld>
            <a:endParaRPr lang="fr-CA"/>
          </a:p>
        </p:txBody>
      </p:sp>
    </p:spTree>
    <p:extLst>
      <p:ext uri="{BB962C8B-B14F-4D97-AF65-F5344CB8AC3E}">
        <p14:creationId xmlns:p14="http://schemas.microsoft.com/office/powerpoint/2010/main" val="2901877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50</a:t>
            </a:fld>
            <a:endParaRPr lang="fr-CA"/>
          </a:p>
        </p:txBody>
      </p:sp>
    </p:spTree>
    <p:extLst>
      <p:ext uri="{BB962C8B-B14F-4D97-AF65-F5344CB8AC3E}">
        <p14:creationId xmlns:p14="http://schemas.microsoft.com/office/powerpoint/2010/main" val="2811078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a:t>Instructions </a:t>
            </a:r>
            <a:r>
              <a:rPr lang="en-CA" dirty="0" err="1"/>
              <a:t>dans</a:t>
            </a:r>
            <a:r>
              <a:rPr lang="en-CA" dirty="0"/>
              <a:t> le bas.</a:t>
            </a:r>
          </a:p>
          <a:p>
            <a:r>
              <a:rPr lang="en-CA" dirty="0" err="1"/>
              <a:t>Texte</a:t>
            </a:r>
            <a:r>
              <a:rPr lang="en-CA" dirty="0"/>
              <a:t> au verso qui </a:t>
            </a:r>
            <a:r>
              <a:rPr lang="en-CA" dirty="0" err="1"/>
              <a:t>explique</a:t>
            </a:r>
            <a:r>
              <a:rPr lang="en-CA" dirty="0"/>
              <a:t> les </a:t>
            </a:r>
            <a:r>
              <a:rPr lang="en-CA" dirty="0" err="1"/>
              <a:t>facteurs</a:t>
            </a:r>
            <a:r>
              <a:rPr lang="en-CA" dirty="0"/>
              <a:t> </a:t>
            </a:r>
            <a:r>
              <a:rPr lang="en-CA"/>
              <a:t>de protection.</a:t>
            </a:r>
            <a:endParaRPr lang="fr-CA"/>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51</a:t>
            </a:fld>
            <a:endParaRPr lang="fr-CA"/>
          </a:p>
        </p:txBody>
      </p:sp>
    </p:spTree>
    <p:extLst>
      <p:ext uri="{BB962C8B-B14F-4D97-AF65-F5344CB8AC3E}">
        <p14:creationId xmlns:p14="http://schemas.microsoft.com/office/powerpoint/2010/main" val="2765478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1 Diffusion de courtes animations sur des chaînes de télévision pour enfants (VRAK TV, </a:t>
            </a:r>
            <a:r>
              <a:rPr lang="fr-FR" sz="1200" kern="1200" dirty="0" err="1">
                <a:solidFill>
                  <a:schemeClr val="tx1"/>
                </a:solidFill>
                <a:latin typeface="+mn-lt"/>
                <a:ea typeface="+mn-ea"/>
                <a:cs typeface="+mn-cs"/>
              </a:rPr>
              <a:t>Télétoon</a:t>
            </a:r>
            <a:r>
              <a:rPr lang="fr-FR" sz="1200" kern="1200" dirty="0">
                <a:solidFill>
                  <a:schemeClr val="tx1"/>
                </a:solidFill>
                <a:latin typeface="+mn-lt"/>
                <a:ea typeface="+mn-ea"/>
                <a:cs typeface="+mn-cs"/>
              </a:rPr>
              <a:t>, etc.)</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2. Concevoir des affiches, signets ou autres documents imprimés disponibles à l’école, possiblement dans les toilettes,</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à côté de l’aiguise crayon dans chacune des salles de classe.</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3. Agenda du primaire : utiliser par exemple des pages séparatrices de l’agenda de l’élève pour passer les messages. </a:t>
            </a:r>
            <a:br>
              <a:rPr lang="fr-FR" sz="1200" kern="1200" dirty="0">
                <a:solidFill>
                  <a:schemeClr val="tx1"/>
                </a:solidFill>
                <a:latin typeface="+mn-lt"/>
                <a:ea typeface="+mn-ea"/>
                <a:cs typeface="+mn-cs"/>
              </a:rPr>
            </a:br>
            <a:r>
              <a:rPr lang="fr-FR" sz="1200" kern="1200" dirty="0">
                <a:solidFill>
                  <a:schemeClr val="tx1"/>
                </a:solidFill>
                <a:latin typeface="+mn-lt"/>
                <a:ea typeface="+mn-ea"/>
                <a:cs typeface="+mn-cs"/>
              </a:rPr>
              <a:t>Le design de ces pages peut également être en lien avec les animations. Il pourrait ici y avoir des liens avec d’autres </a:t>
            </a:r>
            <a:br>
              <a:rPr lang="fr-FR" sz="1200" kern="1200" dirty="0">
                <a:solidFill>
                  <a:schemeClr val="tx1"/>
                </a:solidFill>
                <a:latin typeface="+mn-lt"/>
                <a:ea typeface="+mn-ea"/>
                <a:cs typeface="+mn-cs"/>
              </a:rPr>
            </a:br>
            <a:r>
              <a:rPr lang="fr-FR" sz="1200" kern="1200" dirty="0">
                <a:solidFill>
                  <a:schemeClr val="tx1"/>
                </a:solidFill>
                <a:latin typeface="+mn-lt"/>
                <a:ea typeface="+mn-ea"/>
                <a:cs typeface="+mn-cs"/>
              </a:rPr>
              <a:t>problématiques sociales, (intimidation, </a:t>
            </a:r>
            <a:r>
              <a:rPr lang="fr-FR" sz="1200" kern="1200" dirty="0" err="1">
                <a:solidFill>
                  <a:schemeClr val="tx1"/>
                </a:solidFill>
                <a:latin typeface="+mn-lt"/>
                <a:ea typeface="+mn-ea"/>
                <a:cs typeface="+mn-cs"/>
              </a:rPr>
              <a:t>taxage</a:t>
            </a:r>
            <a:r>
              <a:rPr lang="fr-FR" sz="1200" kern="1200" dirty="0">
                <a:solidFill>
                  <a:schemeClr val="tx1"/>
                </a:solidFill>
                <a:latin typeface="+mn-lt"/>
                <a:ea typeface="+mn-ea"/>
                <a:cs typeface="+mn-cs"/>
              </a:rPr>
              <a:t>, etc.).</a:t>
            </a:r>
          </a:p>
          <a:p>
            <a:endParaRPr lang="fr-FR" sz="1200" kern="1200" dirty="0">
              <a:solidFill>
                <a:schemeClr val="tx1"/>
              </a:solidFill>
              <a:latin typeface="+mn-lt"/>
              <a:ea typeface="+mn-ea"/>
              <a:cs typeface="+mn-cs"/>
            </a:endParaRPr>
          </a:p>
          <a:p>
            <a:pPr marL="360000" indent="-288000">
              <a:spcBef>
                <a:spcPts val="400"/>
              </a:spcBef>
              <a:spcAft>
                <a:spcPts val="1200"/>
              </a:spcAft>
              <a:buFontTx/>
              <a:buAutoNum type="arabicPeriod"/>
            </a:pPr>
            <a:r>
              <a:rPr lang="fr-FR" sz="1200" kern="1200" dirty="0">
                <a:solidFill>
                  <a:schemeClr val="tx1"/>
                </a:solidFill>
                <a:latin typeface="+mn-lt"/>
                <a:ea typeface="+mn-ea"/>
                <a:cs typeface="+mn-cs"/>
              </a:rPr>
              <a:t>4. Organiser un </a:t>
            </a:r>
            <a:r>
              <a:rPr lang="fr-FR" sz="1200" b="1" kern="1200" dirty="0">
                <a:solidFill>
                  <a:schemeClr val="tx1"/>
                </a:solidFill>
                <a:latin typeface="+mn-lt"/>
                <a:ea typeface="+mn-ea"/>
                <a:cs typeface="+mn-cs"/>
              </a:rPr>
              <a:t>concours de couverture d’agenda</a:t>
            </a:r>
            <a:r>
              <a:rPr lang="fr-FR" sz="1200" b="0" kern="1200" baseline="0" dirty="0">
                <a:solidFill>
                  <a:schemeClr val="tx1"/>
                </a:solidFill>
                <a:latin typeface="+mn-lt"/>
                <a:ea typeface="+mn-ea"/>
                <a:cs typeface="+mn-cs"/>
              </a:rPr>
              <a:t> </a:t>
            </a:r>
            <a:r>
              <a:rPr lang="fr-FR" sz="1200" kern="1200" dirty="0">
                <a:solidFill>
                  <a:schemeClr val="tx1"/>
                </a:solidFill>
                <a:latin typeface="+mn-lt"/>
                <a:ea typeface="+mn-ea"/>
                <a:cs typeface="+mn-cs"/>
              </a:rPr>
              <a:t>pour sensibiliser les enfants à la violence conjugale. </a:t>
            </a:r>
            <a:br>
              <a:rPr lang="fr-FR" sz="1200" kern="1200" dirty="0">
                <a:solidFill>
                  <a:schemeClr val="tx1"/>
                </a:solidFill>
                <a:latin typeface="+mn-lt"/>
                <a:ea typeface="+mn-ea"/>
                <a:cs typeface="+mn-cs"/>
              </a:rPr>
            </a:br>
            <a:r>
              <a:rPr lang="fr-FR" sz="1200" dirty="0">
                <a:latin typeface="Arial"/>
                <a:cs typeface="Arial"/>
              </a:rPr>
              <a:t>Faire des installations de sensibilisation dans les autobus scolaires.</a:t>
            </a:r>
          </a:p>
          <a:p>
            <a:pPr marL="360000" indent="-288000">
              <a:spcBef>
                <a:spcPts val="400"/>
              </a:spcBef>
              <a:spcAft>
                <a:spcPts val="1200"/>
              </a:spcAft>
              <a:buFontTx/>
              <a:buAutoNum type="arabicPeriod"/>
            </a:pPr>
            <a:r>
              <a:rPr lang="fr-FR" sz="1200" dirty="0"/>
              <a:t>Faire participer collectivement les enfants à la création de bannières </a:t>
            </a:r>
            <a:br>
              <a:rPr lang="fr-FR" sz="1200" dirty="0"/>
            </a:br>
            <a:r>
              <a:rPr lang="fr-FR" sz="1200" dirty="0"/>
              <a:t>démystifiant la violence conjugale. Celles-ci pourraient être </a:t>
            </a:r>
            <a:br>
              <a:rPr lang="fr-FR" sz="1200" dirty="0"/>
            </a:br>
            <a:r>
              <a:rPr lang="fr-FR" sz="1200" dirty="0"/>
              <a:t>présentées lors d’événements qui rassemblent les jeunes. </a:t>
            </a:r>
            <a:br>
              <a:rPr lang="fr-FR" sz="1200" dirty="0"/>
            </a:br>
            <a:r>
              <a:rPr lang="fr-FR" sz="1050" dirty="0"/>
              <a:t>(Jeux du Québec, camps de jour, Village des sports, etc.)</a:t>
            </a:r>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52</a:t>
            </a:fld>
            <a:endParaRPr lang="fr-CA"/>
          </a:p>
        </p:txBody>
      </p:sp>
    </p:spTree>
    <p:extLst>
      <p:ext uri="{BB962C8B-B14F-4D97-AF65-F5344CB8AC3E}">
        <p14:creationId xmlns:p14="http://schemas.microsoft.com/office/powerpoint/2010/main" val="189239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altLang="fr-FR" dirty="0"/>
              <a:t>Une activité de sensibilisation à l’EVC auprès des enfants doit assurer cette sécurité. Pourtant, lorsqu’on s’adresse à une population plus large, cet objectif devient complexe. En effet, on ne connait pas toujours bien le contexte familial des enfants à qui l’on s’adresse et les solutions qu’on leur propose pour se protéger de la violence peuvent avoir l’effet inverse. Un enfant utilisant le vocabulaire appris lors d’une activité de sensibilisation pour critiquer les comportements de ses parents risquerait-il ainsi d’augmenter la violence ou de la rediriger vers lui? Dans cette optique, la prévention pourrait aussi ébranler les scénarios de protection mis en place par la mère et l’enfant (</a:t>
            </a:r>
            <a:r>
              <a:rPr lang="fr-CA" altLang="fr-FR" dirty="0">
                <a:hlinkClick r:id="rId3" action="ppaction://hlinkfile" tooltip="Bourassa, 2008 #208"/>
              </a:rPr>
              <a:t>Bourassa et al., 2008</a:t>
            </a:r>
            <a:r>
              <a:rPr lang="fr-CA" altLang="fr-FR" dirty="0"/>
              <a:t>), les mettant ainsi potentiellement en danger.</a:t>
            </a:r>
          </a:p>
          <a:p>
            <a:pPr marL="0" marR="0" indent="0" algn="l" defTabSz="914400" rtl="0" eaLnBrk="1" fontAlgn="auto" latinLnBrk="0" hangingPunct="1">
              <a:lnSpc>
                <a:spcPct val="100000"/>
              </a:lnSpc>
              <a:spcBef>
                <a:spcPts val="0"/>
              </a:spcBef>
              <a:spcAft>
                <a:spcPts val="0"/>
              </a:spcAft>
              <a:buClrTx/>
              <a:buSzTx/>
              <a:buFontTx/>
              <a:buNone/>
              <a:tabLst/>
              <a:defRPr/>
            </a:pPr>
            <a:endParaRPr lang="fr-CA" alt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CA" altLang="fr-FR" dirty="0"/>
              <a:t>Pour répondre à l’enjeu de sécurité, il est aussi nécessaire que l’enfant ait quelqu’un à qui se référer pour ventiler les émotions vécues, poser ses questions ou se confier suite à la participation à une activité de sensibilisation. Par exemple, si l’activité prend place dans une école, il faut s’assurer que les différentes personnes ressources sont en mesure d’accueillir par la suite les questionnements et les possibles divulgations des élèves concernés. </a:t>
            </a:r>
          </a:p>
          <a:p>
            <a:pPr marL="0" marR="0" indent="0" algn="l" defTabSz="914400" rtl="0" eaLnBrk="1" fontAlgn="auto" latinLnBrk="0" hangingPunct="1">
              <a:lnSpc>
                <a:spcPct val="100000"/>
              </a:lnSpc>
              <a:spcBef>
                <a:spcPts val="0"/>
              </a:spcBef>
              <a:spcAft>
                <a:spcPts val="0"/>
              </a:spcAft>
              <a:buClrTx/>
              <a:buSzTx/>
              <a:buFontTx/>
              <a:buNone/>
              <a:tabLst/>
              <a:defRPr/>
            </a:pPr>
            <a:endParaRPr lang="fr-CA" altLang="fr-FR"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6</a:t>
            </a:fld>
            <a:endParaRPr lang="fr-CA"/>
          </a:p>
        </p:txBody>
      </p:sp>
    </p:spTree>
    <p:extLst>
      <p:ext uri="{BB962C8B-B14F-4D97-AF65-F5344CB8AC3E}">
        <p14:creationId xmlns:p14="http://schemas.microsoft.com/office/powerpoint/2010/main" val="312220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altLang="fr-FR" dirty="0"/>
              <a:t>Un des effets non souhaités des interventions préventives est le stress vécu par certains enfants suite à ces interventions. Le contexte dans lequel évoluent les enfants exposés à la violence conjugale, entourés de secrets lourds à porter et de conflits de loyauté (</a:t>
            </a:r>
            <a:r>
              <a:rPr lang="fr-CA" altLang="fr-FR" dirty="0">
                <a:hlinkClick r:id="rId3" action="ppaction://hlinkfile" tooltip="Lessard, 2009 #58"/>
              </a:rPr>
              <a:t>Lessard, et al., 2009</a:t>
            </a:r>
            <a:r>
              <a:rPr lang="fr-CA" altLang="fr-FR" dirty="0"/>
              <a:t>), rend les enfants craintifs face à leur participation à une activité de sensibilisation (</a:t>
            </a:r>
            <a:r>
              <a:rPr lang="fr-CA" altLang="fr-FR" dirty="0">
                <a:hlinkClick r:id="rId4" action="ppaction://hlinkfile" tooltip="Lampron, 2009 #177"/>
              </a:rPr>
              <a:t>Lampron, Laflamme, &amp; Ménard, 2009</a:t>
            </a:r>
            <a:r>
              <a:rPr lang="fr-CA" altLang="fr-FR" dirty="0"/>
              <a:t>). L’enfant peut avoir peur d’être étiqueté ou sentir qu’il a la responsabilité de dénoncer ce à quoi il a été exposé. D’ailleurs, parler de la violence vécue peut aussi être générateur de stress, car l’enfant doit passer outre les barrières qu’il s’est construites et se souvenir des événements (</a:t>
            </a:r>
            <a:r>
              <a:rPr lang="fr-CA" altLang="fr-FR" dirty="0" err="1">
                <a:hlinkClick r:id="rId5" action="ppaction://hlinkfile" tooltip="Peled, 1995 #137"/>
              </a:rPr>
              <a:t>Peled</a:t>
            </a:r>
            <a:r>
              <a:rPr lang="fr-CA" altLang="fr-FR" dirty="0">
                <a:hlinkClick r:id="rId5" action="ppaction://hlinkfile" tooltip="Peled, 1995 #137"/>
              </a:rPr>
              <a:t> &amp; Davis, 1995</a:t>
            </a:r>
            <a:r>
              <a:rPr lang="fr-CA" altLang="fr-FR" dirty="0"/>
              <a:t>).</a:t>
            </a:r>
          </a:p>
          <a:p>
            <a:r>
              <a:rPr lang="fr-CA" altLang="fr-FR" dirty="0"/>
              <a:t>De plus, le visionnement de scènes de violence, lorsqu’elles sont réalistes et familières et qu’elles ont un contenu émotionnel chargé, risque de perturber les enfants de 11 ans et moins, malgré leur connaissance du concept de fiction (</a:t>
            </a:r>
            <a:r>
              <a:rPr lang="fr-CA" altLang="fr-FR" dirty="0" err="1">
                <a:hlinkClick r:id="rId6" action="ppaction://hlinkfile" tooltip="Tulloch, 1992 #115"/>
              </a:rPr>
              <a:t>Tulloch</a:t>
            </a:r>
            <a:r>
              <a:rPr lang="fr-CA" altLang="fr-FR" dirty="0">
                <a:hlinkClick r:id="rId6" action="ppaction://hlinkfile" tooltip="Tulloch, 1992 #115"/>
              </a:rPr>
              <a:t> &amp; </a:t>
            </a:r>
            <a:r>
              <a:rPr lang="fr-CA" altLang="fr-FR" dirty="0" err="1">
                <a:hlinkClick r:id="rId6" action="ppaction://hlinkfile" tooltip="Tulloch, 1992 #115"/>
              </a:rPr>
              <a:t>Tulloch</a:t>
            </a:r>
            <a:r>
              <a:rPr lang="fr-CA" altLang="fr-FR" dirty="0">
                <a:hlinkClick r:id="rId6" action="ppaction://hlinkfile" tooltip="Tulloch, 1992 #115"/>
              </a:rPr>
              <a:t>, 1992</a:t>
            </a:r>
            <a:r>
              <a:rPr lang="fr-CA" altLang="fr-FR" dirty="0"/>
              <a:t>). </a:t>
            </a:r>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7</a:t>
            </a:fld>
            <a:endParaRPr lang="fr-CA"/>
          </a:p>
        </p:txBody>
      </p:sp>
    </p:spTree>
    <p:extLst>
      <p:ext uri="{BB962C8B-B14F-4D97-AF65-F5344CB8AC3E}">
        <p14:creationId xmlns:p14="http://schemas.microsoft.com/office/powerpoint/2010/main" val="145605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altLang="fr-FR" dirty="0"/>
              <a:t>Par ailleurs, le fait de cibler l’enfant dans les interventions pour contrer les effets de l’EVC permet entre autres de lui enseigner à se protéger lui-même des possibles blessures physiques et émotionnelles (</a:t>
            </a:r>
            <a:r>
              <a:rPr lang="fr-CA" altLang="fr-FR" dirty="0" err="1">
                <a:hlinkClick r:id="rId3" action="ppaction://hlinkfile" tooltip="Gevers, 1999 #131"/>
              </a:rPr>
              <a:t>Gevers</a:t>
            </a:r>
            <a:r>
              <a:rPr lang="fr-CA" altLang="fr-FR" dirty="0">
                <a:hlinkClick r:id="rId3" action="ppaction://hlinkfile" tooltip="Gevers, 1999 #131"/>
              </a:rPr>
              <a:t> &amp; </a:t>
            </a:r>
            <a:r>
              <a:rPr lang="fr-CA" altLang="fr-FR" dirty="0" err="1">
                <a:hlinkClick r:id="rId3" action="ppaction://hlinkfile" tooltip="Gevers, 1999 #131"/>
              </a:rPr>
              <a:t>Eslick</a:t>
            </a:r>
            <a:r>
              <a:rPr lang="fr-CA" altLang="fr-FR" dirty="0">
                <a:hlinkClick r:id="rId3" action="ppaction://hlinkfile" tooltip="Gevers, 1999 #131"/>
              </a:rPr>
              <a:t>, 1999</a:t>
            </a:r>
            <a:r>
              <a:rPr lang="fr-CA" altLang="fr-FR" dirty="0"/>
              <a:t>). Pourtant, en étant ainsi le sujet principal de l’intervention, l’enfant peut comprendre qu’il est la cause du problème, ou qu’il est celui qui a la responsabilité de faire cesser la violence. Pour contrer ce risque, il serait pertinent de s’inspirer de certaines stratégies de prévention secondaire qui ont comme objectif d’apprendre aux enfants à ne plus se sentir responsables de la violence conjugale (</a:t>
            </a:r>
            <a:r>
              <a:rPr lang="fr-CA" altLang="fr-FR" dirty="0">
                <a:hlinkClick r:id="rId4" action="ppaction://hlinkfile" tooltip="Côté, 2004 #121"/>
              </a:rPr>
              <a:t>Côté, Delisle, &amp; Le May, 2004</a:t>
            </a:r>
            <a:r>
              <a:rPr lang="fr-CA" altLang="fr-FR" dirty="0"/>
              <a:t>; </a:t>
            </a:r>
            <a:r>
              <a:rPr lang="fr-CA" altLang="fr-FR" dirty="0">
                <a:hlinkClick r:id="rId5" action="ppaction://hlinkfile" tooltip="Côté, 2009 #178"/>
              </a:rPr>
              <a:t>Côté, et al., 2009</a:t>
            </a:r>
            <a:r>
              <a:rPr lang="fr-CA" altLang="fr-FR" dirty="0"/>
              <a:t>; </a:t>
            </a:r>
            <a:r>
              <a:rPr lang="fr-CA" altLang="fr-FR" dirty="0" err="1">
                <a:hlinkClick r:id="rId6" action="ppaction://hlinkfile" tooltip="Émond, 2004 #78"/>
              </a:rPr>
              <a:t>Émond</a:t>
            </a:r>
            <a:r>
              <a:rPr lang="fr-CA" altLang="fr-FR" dirty="0">
                <a:hlinkClick r:id="rId6" action="ppaction://hlinkfile" tooltip="Émond, 2004 #78"/>
              </a:rPr>
              <a:t>, et al., 2004</a:t>
            </a:r>
            <a:r>
              <a:rPr lang="fr-CA" altLang="fr-FR" dirty="0"/>
              <a:t>).</a:t>
            </a:r>
          </a:p>
          <a:p>
            <a:r>
              <a:rPr lang="fr-CA" altLang="fr-FR" dirty="0"/>
              <a:t>On veut éviter aussi que l’enfant se sente responsable de l’arrêt de la violence. Comme déjà mentionné, on ne connait pas le contexte dans lequel se déroule la violence et ne veut surtout pas mettre les enfants en danger en les incitant à poser certaines actions. Dans ce contexte, on va plutôt axer sur des stratégies qui vont permettre à l’enfant (voir points sur la diapos).</a:t>
            </a:r>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8</a:t>
            </a:fld>
            <a:endParaRPr lang="fr-CA"/>
          </a:p>
        </p:txBody>
      </p:sp>
    </p:spTree>
    <p:extLst>
      <p:ext uri="{BB962C8B-B14F-4D97-AF65-F5344CB8AC3E}">
        <p14:creationId xmlns:p14="http://schemas.microsoft.com/office/powerpoint/2010/main" val="246228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altLang="fr-FR" dirty="0"/>
              <a:t>Enfin, il faut aussi savoir qu’il y a des risques importants que les enfants exposés à la violence conjugale soient également confrontés à d’autres formes de violence, telles que des mauvais traitements (</a:t>
            </a:r>
            <a:r>
              <a:rPr lang="fr-CA" altLang="fr-FR" dirty="0" err="1">
                <a:hlinkClick r:id="rId3" action="ppaction://hlinkfile" tooltip="Hamby, 2010 #56"/>
              </a:rPr>
              <a:t>Hamby</a:t>
            </a:r>
            <a:r>
              <a:rPr lang="fr-CA" altLang="fr-FR" dirty="0">
                <a:hlinkClick r:id="rId3" action="ppaction://hlinkfile" tooltip="Hamby, 2010 #56"/>
              </a:rPr>
              <a:t>, </a:t>
            </a:r>
            <a:r>
              <a:rPr lang="fr-CA" altLang="fr-FR" dirty="0" err="1">
                <a:hlinkClick r:id="rId3" action="ppaction://hlinkfile" tooltip="Hamby, 2010 #56"/>
              </a:rPr>
              <a:t>Finkelhor</a:t>
            </a:r>
            <a:r>
              <a:rPr lang="fr-CA" altLang="fr-FR" dirty="0">
                <a:hlinkClick r:id="rId3" action="ppaction://hlinkfile" tooltip="Hamby, 2010 #56"/>
              </a:rPr>
              <a:t>, Turner, &amp; </a:t>
            </a:r>
            <a:r>
              <a:rPr lang="fr-CA" altLang="fr-FR" dirty="0" err="1">
                <a:hlinkClick r:id="rId3" action="ppaction://hlinkfile" tooltip="Hamby, 2010 #56"/>
              </a:rPr>
              <a:t>Ormrod</a:t>
            </a:r>
            <a:r>
              <a:rPr lang="fr-CA" altLang="fr-FR" dirty="0">
                <a:hlinkClick r:id="rId3" action="ppaction://hlinkfile" tooltip="Hamby, 2010 #56"/>
              </a:rPr>
              <a:t>, 2010</a:t>
            </a:r>
            <a:r>
              <a:rPr lang="fr-CA" altLang="fr-FR" dirty="0"/>
              <a:t>; </a:t>
            </a:r>
            <a:r>
              <a:rPr lang="fr-CA" altLang="fr-FR" dirty="0" err="1">
                <a:hlinkClick r:id="rId4" action="ppaction://hlinkfile" tooltip="Zolotor, 2007 #28"/>
              </a:rPr>
              <a:t>Zolotor</a:t>
            </a:r>
            <a:r>
              <a:rPr lang="fr-CA" altLang="fr-FR" dirty="0">
                <a:hlinkClick r:id="rId4" action="ppaction://hlinkfile" tooltip="Zolotor, 2007 #28"/>
              </a:rPr>
              <a:t>, Theodore, </a:t>
            </a:r>
            <a:r>
              <a:rPr lang="fr-CA" altLang="fr-FR" dirty="0" err="1">
                <a:hlinkClick r:id="rId4" action="ppaction://hlinkfile" tooltip="Zolotor, 2007 #28"/>
              </a:rPr>
              <a:t>Coyne-Beasley</a:t>
            </a:r>
            <a:r>
              <a:rPr lang="fr-CA" altLang="fr-FR" dirty="0">
                <a:hlinkClick r:id="rId4" action="ppaction://hlinkfile" tooltip="Zolotor, 2007 #28"/>
              </a:rPr>
              <a:t>, &amp; </a:t>
            </a:r>
            <a:r>
              <a:rPr lang="fr-CA" altLang="fr-FR" dirty="0" err="1">
                <a:hlinkClick r:id="rId4" action="ppaction://hlinkfile" tooltip="Zolotor, 2007 #28"/>
              </a:rPr>
              <a:t>Runyan</a:t>
            </a:r>
            <a:r>
              <a:rPr lang="fr-CA" altLang="fr-FR" dirty="0">
                <a:hlinkClick r:id="rId4" action="ppaction://hlinkfile" tooltip="Zolotor, 2007 #28"/>
              </a:rPr>
              <a:t>, 2007</a:t>
            </a:r>
            <a:r>
              <a:rPr lang="fr-CA" altLang="fr-FR" dirty="0"/>
              <a:t>). En effet, vivre dans une famille où il y a présence de violence conjugale multiplie de deux à trois fois les risques, pour les enfants, d’être sujets à d’autres situations d’adversités ou de victimisations (</a:t>
            </a:r>
            <a:r>
              <a:rPr lang="fr-CA" altLang="fr-FR" dirty="0">
                <a:hlinkClick r:id="rId5" action="ppaction://hlinkfile" tooltip="Dong, 2004 #15"/>
              </a:rPr>
              <a:t>Dong et al., 2004</a:t>
            </a:r>
            <a:r>
              <a:rPr lang="fr-CA" altLang="fr-FR" dirty="0"/>
              <a:t>; </a:t>
            </a:r>
            <a:r>
              <a:rPr lang="fr-CA" altLang="fr-FR" dirty="0">
                <a:hlinkClick r:id="rId6" action="ppaction://hlinkfile" tooltip="McGuigan, 2001 #108"/>
              </a:rPr>
              <a:t>McGuigan &amp; Pratt, 2001</a:t>
            </a:r>
            <a:r>
              <a:rPr lang="fr-CA" altLang="fr-FR" dirty="0"/>
              <a:t>). Il est donc primordial, lorsqu’on s’adresse à des enfants potentiellement exposés à la violence conjugale, de considérer toutes les difficultés qu’ils peuvent rencontrer. Les services n’étant pas développés dans cette optique peuvent entrainer un manque de prise en compte des facteurs contribuant de façon importante au problème (</a:t>
            </a:r>
            <a:r>
              <a:rPr lang="fr-CA" altLang="fr-FR" dirty="0">
                <a:hlinkClick r:id="rId7" action="ppaction://hlinkfile" tooltip="Stephens, 2000 #120"/>
              </a:rPr>
              <a:t>Stephens, McDonald, &amp; </a:t>
            </a:r>
            <a:r>
              <a:rPr lang="fr-CA" altLang="fr-FR" dirty="0" err="1">
                <a:hlinkClick r:id="rId7" action="ppaction://hlinkfile" tooltip="Stephens, 2000 #120"/>
              </a:rPr>
              <a:t>Jouriles</a:t>
            </a:r>
            <a:r>
              <a:rPr lang="fr-CA" altLang="fr-FR" dirty="0">
                <a:hlinkClick r:id="rId7" action="ppaction://hlinkfile" tooltip="Stephens, 2000 #120"/>
              </a:rPr>
              <a:t>, 2000</a:t>
            </a:r>
            <a:r>
              <a:rPr lang="fr-CA" altLang="fr-FR" dirty="0"/>
              <a:t>).</a:t>
            </a:r>
          </a:p>
          <a:p>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9</a:t>
            </a:fld>
            <a:endParaRPr lang="fr-CA"/>
          </a:p>
        </p:txBody>
      </p:sp>
    </p:spTree>
    <p:extLst>
      <p:ext uri="{BB962C8B-B14F-4D97-AF65-F5344CB8AC3E}">
        <p14:creationId xmlns:p14="http://schemas.microsoft.com/office/powerpoint/2010/main" val="295587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Ce qu’on entend pas facteurs de protection: comme on je</a:t>
            </a:r>
            <a:r>
              <a:rPr lang="fr-CA" baseline="0" dirty="0"/>
              <a:t> le disais tout à l’heure, axer sur des choses qui aident l’enfant à se sentir mieux, qui rehausse son estime de soi, qui lui permet de développer un réseau social positif. C’est ce qu’on va viser dans une stratégie de prévention primaire.</a:t>
            </a:r>
            <a:endParaRPr lang="fr-CA" dirty="0"/>
          </a:p>
        </p:txBody>
      </p:sp>
      <p:sp>
        <p:nvSpPr>
          <p:cNvPr id="4" name="Espace réservé du numéro de diapositive 3"/>
          <p:cNvSpPr>
            <a:spLocks noGrp="1"/>
          </p:cNvSpPr>
          <p:nvPr>
            <p:ph type="sldNum" sz="quarter" idx="10"/>
          </p:nvPr>
        </p:nvSpPr>
        <p:spPr/>
        <p:txBody>
          <a:bodyPr/>
          <a:lstStyle/>
          <a:p>
            <a:fld id="{E89C38B5-7A8B-40E3-BDE7-C3039A33D7B6}" type="slidenum">
              <a:rPr lang="fr-CA" smtClean="0"/>
              <a:pPr/>
              <a:t>10</a:t>
            </a:fld>
            <a:endParaRPr lang="fr-CA"/>
          </a:p>
        </p:txBody>
      </p:sp>
    </p:spTree>
    <p:extLst>
      <p:ext uri="{BB962C8B-B14F-4D97-AF65-F5344CB8AC3E}">
        <p14:creationId xmlns:p14="http://schemas.microsoft.com/office/powerpoint/2010/main" val="394253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Cliquez pour modifier le style du titre</a:t>
            </a:r>
            <a:endParaRPr kumimoji="0" lang="en-US"/>
          </a:p>
        </p:txBody>
      </p:sp>
      <p:sp>
        <p:nvSpPr>
          <p:cNvPr id="28" name="Espace réservé de la date 27"/>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17" name="Espace réservé du pied de page 16"/>
          <p:cNvSpPr>
            <a:spLocks noGrp="1"/>
          </p:cNvSpPr>
          <p:nvPr>
            <p:ph type="ftr" sz="quarter" idx="11"/>
          </p:nvPr>
        </p:nvSpPr>
        <p:spPr/>
        <p:txBody>
          <a:bodyPr/>
          <a:lstStyle/>
          <a:p>
            <a:endParaRPr lang="fr-CA"/>
          </a:p>
        </p:txBody>
      </p:sp>
      <p:sp>
        <p:nvSpPr>
          <p:cNvPr id="29" name="Espace réservé du numéro de diapositive 28"/>
          <p:cNvSpPr>
            <a:spLocks noGrp="1"/>
          </p:cNvSpPr>
          <p:nvPr>
            <p:ph type="sldNum" sz="quarter" idx="12"/>
          </p:nvPr>
        </p:nvSpPr>
        <p:spPr/>
        <p:txBody>
          <a:bodyPr/>
          <a:lstStyle/>
          <a:p>
            <a:fld id="{E29FEF0E-0E3A-45D2-BED5-22CFABAD5DB2}" type="slidenum">
              <a:rPr lang="fr-CA" smtClean="0"/>
              <a:pPr/>
              <a:t>‹N°›</a:t>
            </a:fld>
            <a:endParaRPr lang="fr-CA"/>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7924800" y="6416675"/>
            <a:ext cx="762000" cy="365125"/>
          </a:xfrm>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4F740BAA-A3A1-4741-B042-4551C6B78171}" type="datetimeFigureOut">
              <a:rPr lang="fr-CA" smtClean="0"/>
              <a:pPr/>
              <a:t>2017-08-15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29FEF0E-0E3A-45D2-BED5-22CFABAD5DB2}" type="slidenum">
              <a:rPr lang="fr-CA" smtClean="0"/>
              <a:pPr/>
              <a:t>‹N°›</a:t>
            </a:fld>
            <a:endParaRPr lang="fr-CA"/>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F740BAA-A3A1-4741-B042-4551C6B78171}" type="datetimeFigureOut">
              <a:rPr lang="fr-CA" smtClean="0"/>
              <a:pPr/>
              <a:t>2017-08-15</a:t>
            </a:fld>
            <a:endParaRPr lang="fr-CA"/>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CA"/>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29FEF0E-0E3A-45D2-BED5-22CFABAD5DB2}" type="slidenum">
              <a:rPr lang="fr-CA" smtClean="0"/>
              <a:pPr/>
              <a:t>‹N°›</a:t>
            </a:fld>
            <a:endParaRPr lang="fr-CA"/>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pull di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vimeo.com/22240456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01008"/>
            <a:ext cx="9144000" cy="345638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827584" y="3573016"/>
            <a:ext cx="4536504" cy="216024"/>
          </a:xfrm>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fr-CA" cap="none" spc="50" dirty="0">
                <a:ln w="13500">
                  <a:solidFill>
                    <a:schemeClr val="accent1">
                      <a:shade val="2500"/>
                      <a:alpha val="6500"/>
                    </a:schemeClr>
                  </a:solidFill>
                  <a:prstDash val="solid"/>
                </a:ln>
                <a:solidFill>
                  <a:schemeClr val="accent1">
                    <a:tint val="3000"/>
                    <a:alpha val="95000"/>
                  </a:schemeClr>
                </a:solidFill>
                <a:effectLst/>
              </a:rPr>
              <a:t/>
            </a:r>
            <a:br>
              <a:rPr lang="fr-CA" cap="none" spc="50" dirty="0">
                <a:ln w="13500">
                  <a:solidFill>
                    <a:schemeClr val="accent1">
                      <a:shade val="2500"/>
                      <a:alpha val="6500"/>
                    </a:schemeClr>
                  </a:solidFill>
                  <a:prstDash val="solid"/>
                </a:ln>
                <a:solidFill>
                  <a:schemeClr val="accent1">
                    <a:tint val="3000"/>
                    <a:alpha val="95000"/>
                  </a:schemeClr>
                </a:solidFill>
                <a:effectLst/>
              </a:rPr>
            </a:br>
            <a:r>
              <a:rPr lang="fr-CA" cap="none" spc="50" dirty="0">
                <a:ln w="13500">
                  <a:solidFill>
                    <a:schemeClr val="accent1">
                      <a:shade val="2500"/>
                      <a:alpha val="6500"/>
                    </a:schemeClr>
                  </a:solidFill>
                  <a:prstDash val="solid"/>
                </a:ln>
                <a:solidFill>
                  <a:schemeClr val="accent1">
                    <a:tint val="3000"/>
                    <a:alpha val="95000"/>
                  </a:schemeClr>
                </a:solidFill>
                <a:effectLst/>
              </a:rPr>
              <a:t/>
            </a:r>
            <a:br>
              <a:rPr lang="fr-CA" cap="none" spc="50" dirty="0">
                <a:ln w="13500">
                  <a:solidFill>
                    <a:schemeClr val="accent1">
                      <a:shade val="2500"/>
                      <a:alpha val="6500"/>
                    </a:schemeClr>
                  </a:solidFill>
                  <a:prstDash val="solid"/>
                </a:ln>
                <a:solidFill>
                  <a:schemeClr val="accent1">
                    <a:tint val="3000"/>
                    <a:alpha val="95000"/>
                  </a:schemeClr>
                </a:solidFill>
                <a:effectLst/>
              </a:rPr>
            </a:br>
            <a:endParaRPr lang="fr-CA" sz="1600" cap="none" dirty="0">
              <a:ln w="12700">
                <a:solidFill>
                  <a:schemeClr val="tx2">
                    <a:satMod val="155000"/>
                  </a:schemeClr>
                </a:solidFill>
                <a:prstDash val="solid"/>
              </a:ln>
              <a:solidFill>
                <a:schemeClr val="bg2">
                  <a:tint val="85000"/>
                  <a:satMod val="155000"/>
                </a:schemeClr>
              </a:solidFill>
              <a:effectLst/>
              <a:latin typeface="Lucida Grande"/>
              <a:cs typeface="Lucida Grande"/>
            </a:endParaRPr>
          </a:p>
        </p:txBody>
      </p:sp>
      <p:sp>
        <p:nvSpPr>
          <p:cNvPr id="3" name="Sous-titre 2"/>
          <p:cNvSpPr>
            <a:spLocks noGrp="1"/>
          </p:cNvSpPr>
          <p:nvPr>
            <p:ph type="subTitle" idx="1"/>
          </p:nvPr>
        </p:nvSpPr>
        <p:spPr>
          <a:xfrm>
            <a:off x="395536" y="764704"/>
            <a:ext cx="8208912" cy="2448272"/>
          </a:xfrm>
        </p:spPr>
        <p:txBody>
          <a:bodyPr>
            <a:normAutofit fontScale="92500" lnSpcReduction="10000"/>
          </a:bodyPr>
          <a:lstStyle/>
          <a:p>
            <a:r>
              <a:rPr lang="fr-CA" sz="4400" i="1" dirty="0"/>
              <a:t>Enjeux de la prévention de la violence conjugale auprès des enfants exposés à la violence conjugale</a:t>
            </a:r>
            <a:endParaRPr lang="fr-CA" sz="4400" b="1" dirty="0">
              <a:latin typeface="+mj-lt"/>
            </a:endParaRPr>
          </a:p>
        </p:txBody>
      </p:sp>
      <p:graphicFrame>
        <p:nvGraphicFramePr>
          <p:cNvPr id="1026" name="Objet 5"/>
          <p:cNvGraphicFramePr>
            <a:graphicFrameLocks noChangeAspect="1"/>
          </p:cNvGraphicFramePr>
          <p:nvPr>
            <p:extLst>
              <p:ext uri="{D42A27DB-BD31-4B8C-83A1-F6EECF244321}">
                <p14:modId xmlns:p14="http://schemas.microsoft.com/office/powerpoint/2010/main" val="2864111819"/>
              </p:ext>
            </p:extLst>
          </p:nvPr>
        </p:nvGraphicFramePr>
        <p:xfrm>
          <a:off x="323528" y="5661248"/>
          <a:ext cx="2880320" cy="946122"/>
        </p:xfrm>
        <a:graphic>
          <a:graphicData uri="http://schemas.openxmlformats.org/presentationml/2006/ole">
            <mc:AlternateContent xmlns:mc="http://schemas.openxmlformats.org/markup-compatibility/2006">
              <mc:Choice xmlns:v="urn:schemas-microsoft-com:vml" Requires="v">
                <p:oleObj spid="_x0000_s2092" name="Document" r:id="rId5" imgW="4350243" imgH="1433063" progId="Word.Document.12">
                  <p:embed/>
                </p:oleObj>
              </mc:Choice>
              <mc:Fallback>
                <p:oleObj name="Document" r:id="rId5" imgW="4350243" imgH="1433063"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661248"/>
                        <a:ext cx="2880320" cy="946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 4"/>
          <p:cNvPicPr>
            <a:picLocks noChangeAspect="1"/>
          </p:cNvPicPr>
          <p:nvPr/>
        </p:nvPicPr>
        <p:blipFill>
          <a:blip r:embed="rId7" cstate="print"/>
          <a:stretch>
            <a:fillRect/>
          </a:stretch>
        </p:blipFill>
        <p:spPr>
          <a:xfrm>
            <a:off x="6516216" y="5733256"/>
            <a:ext cx="2088232" cy="867978"/>
          </a:xfrm>
          <a:prstGeom prst="rect">
            <a:avLst/>
          </a:prstGeom>
        </p:spPr>
      </p:pic>
      <p:sp>
        <p:nvSpPr>
          <p:cNvPr id="7" name="ZoneTexte 6"/>
          <p:cNvSpPr txBox="1"/>
          <p:nvPr/>
        </p:nvSpPr>
        <p:spPr>
          <a:xfrm>
            <a:off x="0" y="4365104"/>
            <a:ext cx="9144000" cy="1415772"/>
          </a:xfrm>
          <a:prstGeom prst="rect">
            <a:avLst/>
          </a:prstGeom>
          <a:noFill/>
        </p:spPr>
        <p:txBody>
          <a:bodyPr wrap="square" rtlCol="0">
            <a:spAutoFit/>
          </a:bodyPr>
          <a:lstStyle/>
          <a:p>
            <a:pPr algn="ctr"/>
            <a:r>
              <a:rPr lang="fr-FR" sz="2200" b="1" dirty="0">
                <a:solidFill>
                  <a:schemeClr val="bg2">
                    <a:lumMod val="75000"/>
                  </a:schemeClr>
                </a:solidFill>
                <a:latin typeface="Lucida Grande"/>
                <a:cs typeface="Lucida Grande"/>
              </a:rPr>
              <a:t>Comité EEVC</a:t>
            </a:r>
          </a:p>
          <a:p>
            <a:pPr algn="ctr"/>
            <a:r>
              <a:rPr lang="fr-FR" dirty="0">
                <a:solidFill>
                  <a:schemeClr val="bg2">
                    <a:lumMod val="75000"/>
                  </a:schemeClr>
                </a:solidFill>
                <a:latin typeface="Lucida Grande"/>
                <a:cs typeface="Lucida Grande"/>
              </a:rPr>
              <a:t>Enfants exposés à la violence conjugale</a:t>
            </a:r>
          </a:p>
          <a:p>
            <a:pPr algn="ctr"/>
            <a:r>
              <a:rPr lang="fr-FR" dirty="0">
                <a:solidFill>
                  <a:schemeClr val="bg2">
                    <a:lumMod val="75000"/>
                  </a:schemeClr>
                </a:solidFill>
                <a:latin typeface="Lucida Grande"/>
                <a:cs typeface="Lucida Grande"/>
              </a:rPr>
              <a:t/>
            </a:r>
            <a:br>
              <a:rPr lang="fr-FR" dirty="0">
                <a:solidFill>
                  <a:schemeClr val="bg2">
                    <a:lumMod val="75000"/>
                  </a:schemeClr>
                </a:solidFill>
                <a:latin typeface="Lucida Grande"/>
                <a:cs typeface="Lucida Grande"/>
              </a:rPr>
            </a:br>
            <a:r>
              <a:rPr lang="fr-FR" sz="1000" dirty="0">
                <a:solidFill>
                  <a:schemeClr val="bg2">
                    <a:lumMod val="75000"/>
                  </a:schemeClr>
                </a:solidFill>
                <a:latin typeface="Lucida Grande"/>
                <a:cs typeface="Lucida Grande"/>
              </a:rPr>
              <a:t>____________________________________________________________________________________________________________________________</a:t>
            </a:r>
          </a:p>
          <a:p>
            <a:pPr algn="ctr"/>
            <a:endParaRPr lang="fr-FR" dirty="0">
              <a:solidFill>
                <a:schemeClr val="bg2">
                  <a:lumMod val="20000"/>
                  <a:lumOff val="80000"/>
                </a:schemeClr>
              </a:solidFill>
              <a:latin typeface="Lucida Grande"/>
              <a:cs typeface="Lucida Grande"/>
            </a:endParaRPr>
          </a:p>
        </p:txBody>
      </p:sp>
      <p:pic>
        <p:nvPicPr>
          <p:cNvPr id="1147" name="Picture 123"/>
          <p:cNvPicPr>
            <a:picLocks noChangeAspect="1" noChangeArrowheads="1"/>
          </p:cNvPicPr>
          <p:nvPr/>
        </p:nvPicPr>
        <p:blipFill>
          <a:blip r:embed="rId8" cstate="print"/>
          <a:srcRect/>
          <a:stretch>
            <a:fillRect/>
          </a:stretch>
        </p:blipFill>
        <p:spPr bwMode="auto">
          <a:xfrm>
            <a:off x="4067944" y="5715348"/>
            <a:ext cx="1212726" cy="954011"/>
          </a:xfrm>
          <a:prstGeom prst="rect">
            <a:avLst/>
          </a:prstGeom>
          <a:noFill/>
          <a:ln w="9525">
            <a:noFill/>
            <a:miter lim="800000"/>
            <a:headEnd/>
            <a:tailEnd/>
          </a:ln>
          <a:effectLst/>
        </p:spPr>
      </p:pic>
    </p:spTree>
    <p:extLst>
      <p:ext uri="{BB962C8B-B14F-4D97-AF65-F5344CB8AC3E}">
        <p14:creationId xmlns:p14="http://schemas.microsoft.com/office/powerpoint/2010/main" val="602321760"/>
      </p:ext>
    </p:extLst>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Conclusion</a:t>
            </a:r>
          </a:p>
        </p:txBody>
      </p:sp>
      <p:sp>
        <p:nvSpPr>
          <p:cNvPr id="3" name="Espace réservé du contenu 2"/>
          <p:cNvSpPr>
            <a:spLocks noGrp="1"/>
          </p:cNvSpPr>
          <p:nvPr>
            <p:ph idx="1"/>
          </p:nvPr>
        </p:nvSpPr>
        <p:spPr/>
        <p:txBody>
          <a:bodyPr/>
          <a:lstStyle/>
          <a:p>
            <a:r>
              <a:rPr lang="fr-CA" dirty="0"/>
              <a:t>Il serait pertinent de s’adresser directement aux enfants: </a:t>
            </a:r>
            <a:r>
              <a:rPr lang="fr-CA" altLang="fr-FR" i="1" dirty="0">
                <a:latin typeface="Andalus" panose="02020603050405020304" pitchFamily="18" charset="-78"/>
                <a:cs typeface="Andalus" panose="02020603050405020304" pitchFamily="18" charset="-78"/>
              </a:rPr>
              <a:t>La violence nous concerne tous. Notre inquiétude ne peut pas viser seulement les élèves qui vivent dans des foyers violents, il faut aussi se préoccuper de tous leurs amis et de leurs voisins, qui peuvent constituer un excellent système de soutien et promouvoir le changement </a:t>
            </a:r>
            <a:r>
              <a:rPr lang="fr-CA" altLang="fr-FR" sz="1800" dirty="0"/>
              <a:t>(</a:t>
            </a:r>
            <a:r>
              <a:rPr lang="fr-CA" altLang="fr-FR" sz="1800" dirty="0" err="1"/>
              <a:t>Suddermann</a:t>
            </a:r>
            <a:r>
              <a:rPr lang="fr-CA" altLang="fr-FR" sz="1800" dirty="0"/>
              <a:t> et Jaffe, 1999, p.47)</a:t>
            </a:r>
          </a:p>
          <a:p>
            <a:r>
              <a:rPr lang="fr-CA" dirty="0"/>
              <a:t>Pour pallier les enjeux nommés, il serait préférable d’axer sur les facteurs de protection.</a:t>
            </a:r>
          </a:p>
        </p:txBody>
      </p:sp>
    </p:spTree>
    <p:extLst>
      <p:ext uri="{BB962C8B-B14F-4D97-AF65-F5344CB8AC3E}">
        <p14:creationId xmlns:p14="http://schemas.microsoft.com/office/powerpoint/2010/main" val="1034574376"/>
      </p:ext>
    </p:extLst>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01008"/>
            <a:ext cx="9144000" cy="345638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827584" y="3573016"/>
            <a:ext cx="4536504" cy="216024"/>
          </a:xfrm>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fr-CA" cap="none" spc="50" dirty="0">
                <a:ln w="13500">
                  <a:solidFill>
                    <a:schemeClr val="accent1">
                      <a:shade val="2500"/>
                      <a:alpha val="6500"/>
                    </a:schemeClr>
                  </a:solidFill>
                  <a:prstDash val="solid"/>
                </a:ln>
                <a:solidFill>
                  <a:schemeClr val="accent1">
                    <a:tint val="3000"/>
                    <a:alpha val="95000"/>
                  </a:schemeClr>
                </a:solidFill>
                <a:effectLst/>
              </a:rPr>
              <a:t/>
            </a:r>
            <a:br>
              <a:rPr lang="fr-CA" cap="none" spc="50" dirty="0">
                <a:ln w="13500">
                  <a:solidFill>
                    <a:schemeClr val="accent1">
                      <a:shade val="2500"/>
                      <a:alpha val="6500"/>
                    </a:schemeClr>
                  </a:solidFill>
                  <a:prstDash val="solid"/>
                </a:ln>
                <a:solidFill>
                  <a:schemeClr val="accent1">
                    <a:tint val="3000"/>
                    <a:alpha val="95000"/>
                  </a:schemeClr>
                </a:solidFill>
                <a:effectLst/>
              </a:rPr>
            </a:br>
            <a:r>
              <a:rPr lang="fr-CA" cap="none" spc="50" dirty="0">
                <a:ln w="13500">
                  <a:solidFill>
                    <a:schemeClr val="accent1">
                      <a:shade val="2500"/>
                      <a:alpha val="6500"/>
                    </a:schemeClr>
                  </a:solidFill>
                  <a:prstDash val="solid"/>
                </a:ln>
                <a:solidFill>
                  <a:schemeClr val="accent1">
                    <a:tint val="3000"/>
                    <a:alpha val="95000"/>
                  </a:schemeClr>
                </a:solidFill>
                <a:effectLst/>
              </a:rPr>
              <a:t/>
            </a:r>
            <a:br>
              <a:rPr lang="fr-CA" cap="none" spc="50" dirty="0">
                <a:ln w="13500">
                  <a:solidFill>
                    <a:schemeClr val="accent1">
                      <a:shade val="2500"/>
                      <a:alpha val="6500"/>
                    </a:schemeClr>
                  </a:solidFill>
                  <a:prstDash val="solid"/>
                </a:ln>
                <a:solidFill>
                  <a:schemeClr val="accent1">
                    <a:tint val="3000"/>
                    <a:alpha val="95000"/>
                  </a:schemeClr>
                </a:solidFill>
                <a:effectLst/>
              </a:rPr>
            </a:br>
            <a:endParaRPr lang="fr-CA" sz="1600" cap="none" dirty="0">
              <a:ln w="12700">
                <a:solidFill>
                  <a:schemeClr val="tx2">
                    <a:satMod val="155000"/>
                  </a:schemeClr>
                </a:solidFill>
                <a:prstDash val="solid"/>
              </a:ln>
              <a:solidFill>
                <a:schemeClr val="bg2">
                  <a:tint val="85000"/>
                  <a:satMod val="155000"/>
                </a:schemeClr>
              </a:solidFill>
              <a:effectLst/>
              <a:latin typeface="Lucida Grande"/>
              <a:cs typeface="Lucida Grande"/>
            </a:endParaRPr>
          </a:p>
        </p:txBody>
      </p:sp>
      <p:sp>
        <p:nvSpPr>
          <p:cNvPr id="3" name="Sous-titre 2"/>
          <p:cNvSpPr>
            <a:spLocks noGrp="1"/>
          </p:cNvSpPr>
          <p:nvPr>
            <p:ph type="subTitle" idx="1"/>
          </p:nvPr>
        </p:nvSpPr>
        <p:spPr>
          <a:xfrm>
            <a:off x="395536" y="764704"/>
            <a:ext cx="8208912" cy="2448272"/>
          </a:xfrm>
        </p:spPr>
        <p:txBody>
          <a:bodyPr>
            <a:normAutofit/>
          </a:bodyPr>
          <a:lstStyle/>
          <a:p>
            <a:r>
              <a:rPr lang="fr-CA" sz="4400" dirty="0"/>
              <a:t>Outils novateurs visant la sensibilisation à la violence conjugale auprès des enfants</a:t>
            </a:r>
            <a:endParaRPr lang="fr-CA" sz="4400" b="1" dirty="0">
              <a:latin typeface="+mj-lt"/>
            </a:endParaRPr>
          </a:p>
        </p:txBody>
      </p:sp>
      <p:graphicFrame>
        <p:nvGraphicFramePr>
          <p:cNvPr id="1026" name="Objet 5"/>
          <p:cNvGraphicFramePr>
            <a:graphicFrameLocks noChangeAspect="1"/>
          </p:cNvGraphicFramePr>
          <p:nvPr>
            <p:extLst>
              <p:ext uri="{D42A27DB-BD31-4B8C-83A1-F6EECF244321}">
                <p14:modId xmlns:p14="http://schemas.microsoft.com/office/powerpoint/2010/main" val="2864111819"/>
              </p:ext>
            </p:extLst>
          </p:nvPr>
        </p:nvGraphicFramePr>
        <p:xfrm>
          <a:off x="323528" y="5661248"/>
          <a:ext cx="2880320" cy="946122"/>
        </p:xfrm>
        <a:graphic>
          <a:graphicData uri="http://schemas.openxmlformats.org/presentationml/2006/ole">
            <mc:AlternateContent xmlns:mc="http://schemas.openxmlformats.org/markup-compatibility/2006">
              <mc:Choice xmlns:v="urn:schemas-microsoft-com:vml" Requires="v">
                <p:oleObj spid="_x0000_s1189" name="Document" r:id="rId5" imgW="4350243" imgH="1433063" progId="Word.Document.12">
                  <p:embed/>
                </p:oleObj>
              </mc:Choice>
              <mc:Fallback>
                <p:oleObj name="Document" r:id="rId5" imgW="4350243" imgH="1433063" progId="Word.Document.12">
                  <p:embed/>
                  <p:pic>
                    <p:nvPicPr>
                      <p:cNvPr id="0" name="Picture 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661248"/>
                        <a:ext cx="2880320" cy="946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 4"/>
          <p:cNvPicPr>
            <a:picLocks noChangeAspect="1"/>
          </p:cNvPicPr>
          <p:nvPr/>
        </p:nvPicPr>
        <p:blipFill>
          <a:blip r:embed="rId7" cstate="print"/>
          <a:stretch>
            <a:fillRect/>
          </a:stretch>
        </p:blipFill>
        <p:spPr>
          <a:xfrm>
            <a:off x="6516216" y="5733256"/>
            <a:ext cx="2088232" cy="867978"/>
          </a:xfrm>
          <a:prstGeom prst="rect">
            <a:avLst/>
          </a:prstGeom>
        </p:spPr>
      </p:pic>
      <p:sp>
        <p:nvSpPr>
          <p:cNvPr id="7" name="ZoneTexte 6"/>
          <p:cNvSpPr txBox="1"/>
          <p:nvPr/>
        </p:nvSpPr>
        <p:spPr>
          <a:xfrm>
            <a:off x="0" y="4365104"/>
            <a:ext cx="9144000" cy="1415772"/>
          </a:xfrm>
          <a:prstGeom prst="rect">
            <a:avLst/>
          </a:prstGeom>
          <a:noFill/>
        </p:spPr>
        <p:txBody>
          <a:bodyPr wrap="square" rtlCol="0">
            <a:spAutoFit/>
          </a:bodyPr>
          <a:lstStyle/>
          <a:p>
            <a:pPr algn="ctr"/>
            <a:r>
              <a:rPr lang="fr-FR" sz="2200" b="1" dirty="0">
                <a:solidFill>
                  <a:schemeClr val="bg2">
                    <a:lumMod val="75000"/>
                  </a:schemeClr>
                </a:solidFill>
                <a:latin typeface="Lucida Grande"/>
                <a:cs typeface="Lucida Grande"/>
              </a:rPr>
              <a:t>Comité EEVC</a:t>
            </a:r>
          </a:p>
          <a:p>
            <a:pPr algn="ctr"/>
            <a:r>
              <a:rPr lang="fr-FR" dirty="0">
                <a:solidFill>
                  <a:schemeClr val="bg2">
                    <a:lumMod val="75000"/>
                  </a:schemeClr>
                </a:solidFill>
                <a:latin typeface="Lucida Grande"/>
                <a:cs typeface="Lucida Grande"/>
              </a:rPr>
              <a:t>Enfants exposés à la violence conjugale</a:t>
            </a:r>
          </a:p>
          <a:p>
            <a:pPr algn="ctr"/>
            <a:r>
              <a:rPr lang="fr-FR" dirty="0">
                <a:solidFill>
                  <a:schemeClr val="bg2">
                    <a:lumMod val="75000"/>
                  </a:schemeClr>
                </a:solidFill>
                <a:latin typeface="Lucida Grande"/>
                <a:cs typeface="Lucida Grande"/>
              </a:rPr>
              <a:t/>
            </a:r>
            <a:br>
              <a:rPr lang="fr-FR" dirty="0">
                <a:solidFill>
                  <a:schemeClr val="bg2">
                    <a:lumMod val="75000"/>
                  </a:schemeClr>
                </a:solidFill>
                <a:latin typeface="Lucida Grande"/>
                <a:cs typeface="Lucida Grande"/>
              </a:rPr>
            </a:br>
            <a:r>
              <a:rPr lang="fr-FR" sz="1000" dirty="0">
                <a:solidFill>
                  <a:schemeClr val="bg2">
                    <a:lumMod val="75000"/>
                  </a:schemeClr>
                </a:solidFill>
                <a:latin typeface="Lucida Grande"/>
                <a:cs typeface="Lucida Grande"/>
              </a:rPr>
              <a:t>____________________________________________________________________________________________________________________________</a:t>
            </a:r>
          </a:p>
          <a:p>
            <a:pPr algn="ctr"/>
            <a:endParaRPr lang="fr-FR" dirty="0">
              <a:solidFill>
                <a:schemeClr val="bg2">
                  <a:lumMod val="20000"/>
                  <a:lumOff val="80000"/>
                </a:schemeClr>
              </a:solidFill>
              <a:latin typeface="Lucida Grande"/>
              <a:cs typeface="Lucida Grande"/>
            </a:endParaRPr>
          </a:p>
        </p:txBody>
      </p:sp>
      <p:pic>
        <p:nvPicPr>
          <p:cNvPr id="1147" name="Picture 123"/>
          <p:cNvPicPr>
            <a:picLocks noChangeAspect="1" noChangeArrowheads="1"/>
          </p:cNvPicPr>
          <p:nvPr/>
        </p:nvPicPr>
        <p:blipFill>
          <a:blip r:embed="rId8" cstate="print"/>
          <a:srcRect/>
          <a:stretch>
            <a:fillRect/>
          </a:stretch>
        </p:blipFill>
        <p:spPr bwMode="auto">
          <a:xfrm>
            <a:off x="4067944" y="5715348"/>
            <a:ext cx="1212726" cy="954011"/>
          </a:xfrm>
          <a:prstGeom prst="rect">
            <a:avLst/>
          </a:prstGeom>
          <a:noFill/>
          <a:ln w="9525">
            <a:noFill/>
            <a:miter lim="800000"/>
            <a:headEnd/>
            <a:tailEnd/>
          </a:ln>
          <a:effectLst/>
        </p:spPr>
      </p:pic>
    </p:spTree>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000" dirty="0">
                <a:solidFill>
                  <a:schemeClr val="tx1"/>
                </a:solidFill>
              </a:rPr>
              <a:t>Plan de </a:t>
            </a:r>
            <a:r>
              <a:rPr lang="en-CA" sz="4000" dirty="0" err="1">
                <a:solidFill>
                  <a:schemeClr val="tx1"/>
                </a:solidFill>
              </a:rPr>
              <a:t>présentation</a:t>
            </a:r>
            <a:endParaRPr lang="fr-CA" sz="4000" dirty="0">
              <a:solidFill>
                <a:schemeClr val="tx1"/>
              </a:solidFill>
            </a:endParaRPr>
          </a:p>
        </p:txBody>
      </p:sp>
      <p:sp>
        <p:nvSpPr>
          <p:cNvPr id="3" name="Espace réservé du contenu 2"/>
          <p:cNvSpPr>
            <a:spLocks noGrp="1"/>
          </p:cNvSpPr>
          <p:nvPr>
            <p:ph idx="1"/>
          </p:nvPr>
        </p:nvSpPr>
        <p:spPr>
          <a:xfrm>
            <a:off x="0" y="1988840"/>
            <a:ext cx="9144000" cy="4709160"/>
          </a:xfrm>
        </p:spPr>
        <p:txBody>
          <a:bodyPr>
            <a:normAutofit/>
          </a:bodyPr>
          <a:lstStyle/>
          <a:p>
            <a:pPr marL="1080000" indent="-288000">
              <a:lnSpc>
                <a:spcPct val="150000"/>
              </a:lnSpc>
              <a:spcBef>
                <a:spcPts val="400"/>
              </a:spcBef>
              <a:buFont typeface="Wingdings" charset="2"/>
              <a:buChar char="§"/>
            </a:pPr>
            <a:r>
              <a:rPr lang="en-CA" dirty="0" err="1">
                <a:latin typeface="+mj-lt"/>
              </a:rPr>
              <a:t>Objectifs</a:t>
            </a:r>
            <a:endParaRPr lang="en-CA" dirty="0">
              <a:latin typeface="+mj-lt"/>
            </a:endParaRPr>
          </a:p>
          <a:p>
            <a:pPr marL="1080000" indent="-288000">
              <a:lnSpc>
                <a:spcPct val="150000"/>
              </a:lnSpc>
              <a:spcBef>
                <a:spcPts val="400"/>
              </a:spcBef>
              <a:buFont typeface="Wingdings" charset="2"/>
              <a:buChar char="§"/>
            </a:pPr>
            <a:r>
              <a:rPr lang="en-CA" dirty="0" err="1">
                <a:latin typeface="+mj-lt"/>
              </a:rPr>
              <a:t>Démarche</a:t>
            </a:r>
            <a:endParaRPr lang="en-CA" dirty="0">
              <a:latin typeface="+mj-lt"/>
            </a:endParaRPr>
          </a:p>
          <a:p>
            <a:pPr marL="1080000" indent="-288000">
              <a:lnSpc>
                <a:spcPct val="150000"/>
              </a:lnSpc>
              <a:spcBef>
                <a:spcPts val="400"/>
              </a:spcBef>
              <a:buFont typeface="Wingdings" charset="2"/>
              <a:buChar char="§"/>
            </a:pPr>
            <a:r>
              <a:rPr lang="en-CA" dirty="0">
                <a:latin typeface="+mj-lt"/>
              </a:rPr>
              <a:t>Ateliers de </a:t>
            </a:r>
            <a:r>
              <a:rPr lang="en-CA" dirty="0" err="1">
                <a:latin typeface="+mj-lt"/>
              </a:rPr>
              <a:t>création</a:t>
            </a:r>
            <a:endParaRPr lang="en-CA" dirty="0">
              <a:latin typeface="+mj-lt"/>
            </a:endParaRPr>
          </a:p>
          <a:p>
            <a:pPr marL="1080000" indent="-288000">
              <a:lnSpc>
                <a:spcPct val="150000"/>
              </a:lnSpc>
              <a:spcBef>
                <a:spcPts val="400"/>
              </a:spcBef>
              <a:buFont typeface="Wingdings" charset="2"/>
              <a:buChar char="§"/>
            </a:pPr>
            <a:r>
              <a:rPr lang="en-CA" dirty="0" err="1">
                <a:latin typeface="+mj-lt"/>
              </a:rPr>
              <a:t>Outils</a:t>
            </a:r>
            <a:endParaRPr lang="en-CA" dirty="0">
              <a:latin typeface="+mj-lt"/>
            </a:endParaRPr>
          </a:p>
        </p:txBody>
      </p:sp>
      <p:sp>
        <p:nvSpPr>
          <p:cNvPr id="4" name="Titre 1"/>
          <p:cNvSpPr txBox="1">
            <a:spLocks/>
          </p:cNvSpPr>
          <p:nvPr/>
        </p:nvSpPr>
        <p:spPr>
          <a:xfrm>
            <a:off x="683568" y="332656"/>
            <a:ext cx="8229600" cy="11430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fr-CA" sz="4000" dirty="0"/>
          </a:p>
        </p:txBody>
      </p:sp>
    </p:spTree>
    <p:extLst>
      <p:ext uri="{BB962C8B-B14F-4D97-AF65-F5344CB8AC3E}">
        <p14:creationId xmlns:p14="http://schemas.microsoft.com/office/powerpoint/2010/main" val="890087161"/>
      </p:ext>
    </p:extLst>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CA" dirty="0">
                <a:solidFill>
                  <a:srgbClr val="FFFFFF"/>
                </a:solidFill>
              </a:rPr>
              <a:t/>
            </a:r>
            <a:br>
              <a:rPr lang="fr-CA" dirty="0">
                <a:solidFill>
                  <a:srgbClr val="FFFFFF"/>
                </a:solidFill>
              </a:rPr>
            </a:br>
            <a:r>
              <a:rPr lang="fr-CA" sz="4000" dirty="0">
                <a:solidFill>
                  <a:srgbClr val="FFFFFF"/>
                </a:solidFill>
              </a:rPr>
              <a:t>Objectifs</a:t>
            </a:r>
          </a:p>
        </p:txBody>
      </p:sp>
      <p:sp>
        <p:nvSpPr>
          <p:cNvPr id="3" name="Espace réservé du contenu 2"/>
          <p:cNvSpPr>
            <a:spLocks noGrp="1"/>
          </p:cNvSpPr>
          <p:nvPr>
            <p:ph idx="1"/>
          </p:nvPr>
        </p:nvSpPr>
        <p:spPr>
          <a:xfrm>
            <a:off x="0" y="2060848"/>
            <a:ext cx="9144000" cy="4709160"/>
          </a:xfrm>
        </p:spPr>
        <p:txBody>
          <a:bodyPr>
            <a:normAutofit/>
          </a:bodyPr>
          <a:lstStyle/>
          <a:p>
            <a:pPr marL="1080000" indent="-288000">
              <a:lnSpc>
                <a:spcPct val="120000"/>
              </a:lnSpc>
              <a:spcBef>
                <a:spcPts val="400"/>
              </a:spcBef>
              <a:buFont typeface="Wingdings" charset="2"/>
              <a:buChar char="§"/>
            </a:pPr>
            <a:r>
              <a:rPr lang="en-CA" sz="2400" dirty="0" err="1">
                <a:cs typeface="Lucida Grande"/>
              </a:rPr>
              <a:t>Développer</a:t>
            </a:r>
            <a:r>
              <a:rPr lang="en-CA" sz="2400" dirty="0">
                <a:cs typeface="Lucida Grande"/>
              </a:rPr>
              <a:t> des </a:t>
            </a:r>
            <a:r>
              <a:rPr lang="en-CA" sz="2400" dirty="0" err="1">
                <a:cs typeface="Lucida Grande"/>
              </a:rPr>
              <a:t>stratégies</a:t>
            </a:r>
            <a:r>
              <a:rPr lang="en-CA" sz="2400" dirty="0">
                <a:cs typeface="Lucida Grande"/>
              </a:rPr>
              <a:t> de </a:t>
            </a:r>
            <a:r>
              <a:rPr lang="en-CA" sz="2400" dirty="0" err="1">
                <a:cs typeface="Lucida Grande"/>
              </a:rPr>
              <a:t>sensibilisation</a:t>
            </a:r>
            <a:r>
              <a:rPr lang="en-CA" sz="2400" dirty="0">
                <a:cs typeface="Lucida Grande"/>
              </a:rPr>
              <a:t> à la violence </a:t>
            </a:r>
            <a:r>
              <a:rPr lang="en-CA" sz="2400" dirty="0" err="1">
                <a:cs typeface="Lucida Grande"/>
              </a:rPr>
              <a:t>conjugale</a:t>
            </a:r>
            <a:r>
              <a:rPr lang="en-CA" sz="2400" dirty="0">
                <a:cs typeface="Lucida Grande"/>
              </a:rPr>
              <a:t> </a:t>
            </a:r>
            <a:r>
              <a:rPr lang="en-CA" sz="2400" dirty="0" err="1">
                <a:cs typeface="Lucida Grande"/>
              </a:rPr>
              <a:t>auprès</a:t>
            </a:r>
            <a:r>
              <a:rPr lang="en-CA" sz="2400" dirty="0">
                <a:cs typeface="Lucida Grande"/>
              </a:rPr>
              <a:t> des </a:t>
            </a:r>
            <a:r>
              <a:rPr lang="en-CA" sz="2400" dirty="0" err="1">
                <a:cs typeface="Lucida Grande"/>
              </a:rPr>
              <a:t>enfants</a:t>
            </a:r>
            <a:r>
              <a:rPr lang="en-CA" sz="2400" dirty="0">
                <a:cs typeface="Lucida Grande"/>
              </a:rPr>
              <a:t> de 6 à 12 </a:t>
            </a:r>
            <a:r>
              <a:rPr lang="en-CA" sz="2400" dirty="0" err="1">
                <a:cs typeface="Lucida Grande"/>
              </a:rPr>
              <a:t>ans</a:t>
            </a:r>
            <a:r>
              <a:rPr lang="en-CA" sz="2400" dirty="0">
                <a:cs typeface="Lucida Grande"/>
              </a:rPr>
              <a:t> </a:t>
            </a:r>
            <a:r>
              <a:rPr lang="en-CA" sz="2400" dirty="0" err="1">
                <a:cs typeface="Lucida Grande"/>
              </a:rPr>
              <a:t>afin</a:t>
            </a:r>
            <a:r>
              <a:rPr lang="en-CA" sz="2400" dirty="0">
                <a:cs typeface="Lucida Grande"/>
              </a:rPr>
              <a:t> de </a:t>
            </a:r>
            <a:r>
              <a:rPr lang="en-CA" sz="2400" dirty="0" err="1">
                <a:cs typeface="Lucida Grande"/>
              </a:rPr>
              <a:t>favoriser</a:t>
            </a:r>
            <a:r>
              <a:rPr lang="en-CA" sz="2400" dirty="0">
                <a:cs typeface="Lucida Grande"/>
              </a:rPr>
              <a:t> les </a:t>
            </a:r>
            <a:r>
              <a:rPr lang="en-CA" sz="2400" dirty="0" err="1">
                <a:cs typeface="Lucida Grande"/>
              </a:rPr>
              <a:t>facteurs</a:t>
            </a:r>
            <a:r>
              <a:rPr lang="en-CA" sz="2400" dirty="0">
                <a:cs typeface="Lucida Grande"/>
              </a:rPr>
              <a:t> de protection.</a:t>
            </a:r>
            <a:r>
              <a:rPr lang="en-CA" sz="2400" dirty="0">
                <a:latin typeface="+mj-lt"/>
                <a:cs typeface="Lucida Grande"/>
              </a:rPr>
              <a:t/>
            </a:r>
            <a:br>
              <a:rPr lang="en-CA" sz="2400" dirty="0">
                <a:latin typeface="+mj-lt"/>
                <a:cs typeface="Lucida Grande"/>
              </a:rPr>
            </a:br>
            <a:endParaRPr lang="en-CA" sz="2400" dirty="0">
              <a:latin typeface="+mj-lt"/>
              <a:cs typeface="Lucida Grande"/>
            </a:endParaRPr>
          </a:p>
          <a:p>
            <a:pPr marL="1080000" indent="-288000">
              <a:lnSpc>
                <a:spcPct val="120000"/>
              </a:lnSpc>
              <a:spcBef>
                <a:spcPts val="400"/>
              </a:spcBef>
              <a:buFont typeface="Wingdings" charset="2"/>
              <a:buChar char="§"/>
            </a:pPr>
            <a:r>
              <a:rPr lang="en-CA" sz="2400" dirty="0">
                <a:latin typeface="+mj-lt"/>
                <a:cs typeface="Lucida Grande"/>
              </a:rPr>
              <a:t>Par </a:t>
            </a:r>
            <a:r>
              <a:rPr lang="en-CA" sz="2400" dirty="0" err="1">
                <a:latin typeface="+mj-lt"/>
                <a:cs typeface="Lucida Grande"/>
              </a:rPr>
              <a:t>l’entremise</a:t>
            </a:r>
            <a:r>
              <a:rPr lang="en-CA" sz="2400" dirty="0">
                <a:latin typeface="+mj-lt"/>
                <a:cs typeface="Lucida Grande"/>
              </a:rPr>
              <a:t> </a:t>
            </a:r>
            <a:r>
              <a:rPr lang="en-CA" sz="2400" dirty="0" err="1">
                <a:latin typeface="+mj-lt"/>
                <a:cs typeface="Lucida Grande"/>
              </a:rPr>
              <a:t>d’ateliers</a:t>
            </a:r>
            <a:r>
              <a:rPr lang="en-CA" sz="2400" dirty="0">
                <a:latin typeface="+mj-lt"/>
                <a:cs typeface="Lucida Grande"/>
              </a:rPr>
              <a:t> de </a:t>
            </a:r>
            <a:r>
              <a:rPr lang="en-CA" sz="2400" dirty="0" err="1">
                <a:latin typeface="+mj-lt"/>
                <a:cs typeface="Lucida Grande"/>
              </a:rPr>
              <a:t>création</a:t>
            </a:r>
            <a:r>
              <a:rPr lang="en-CA" sz="2400" dirty="0">
                <a:latin typeface="+mj-lt"/>
                <a:cs typeface="Lucida Grande"/>
              </a:rPr>
              <a:t> </a:t>
            </a:r>
            <a:r>
              <a:rPr lang="en-CA" sz="2400" dirty="0" err="1">
                <a:latin typeface="+mj-lt"/>
                <a:cs typeface="Lucida Grande"/>
              </a:rPr>
              <a:t>dirigés</a:t>
            </a:r>
            <a:r>
              <a:rPr lang="en-CA" sz="2400" dirty="0">
                <a:latin typeface="+mj-lt"/>
                <a:cs typeface="Lucida Grande"/>
              </a:rPr>
              <a:t>, </a:t>
            </a:r>
            <a:r>
              <a:rPr lang="en-CA" sz="2400" dirty="0" err="1">
                <a:latin typeface="+mj-lt"/>
                <a:cs typeface="Lucida Grande"/>
              </a:rPr>
              <a:t>permettre</a:t>
            </a:r>
            <a:r>
              <a:rPr lang="en-CA" sz="2400" dirty="0">
                <a:latin typeface="+mj-lt"/>
                <a:cs typeface="Lucida Grande"/>
              </a:rPr>
              <a:t> aux </a:t>
            </a:r>
            <a:r>
              <a:rPr lang="en-CA" sz="2400" dirty="0" err="1">
                <a:latin typeface="+mj-lt"/>
                <a:cs typeface="Lucida Grande"/>
              </a:rPr>
              <a:t>enfants</a:t>
            </a:r>
            <a:r>
              <a:rPr lang="en-CA" sz="2400" dirty="0">
                <a:latin typeface="+mj-lt"/>
                <a:cs typeface="Lucida Grande"/>
              </a:rPr>
              <a:t> de </a:t>
            </a:r>
            <a:r>
              <a:rPr lang="en-CA" sz="2400" dirty="0" err="1">
                <a:latin typeface="+mj-lt"/>
                <a:cs typeface="Lucida Grande"/>
              </a:rPr>
              <a:t>s’exprimer</a:t>
            </a:r>
            <a:r>
              <a:rPr lang="en-CA" sz="2400" dirty="0">
                <a:latin typeface="+mj-lt"/>
                <a:cs typeface="Lucida Grande"/>
              </a:rPr>
              <a:t> par </a:t>
            </a:r>
            <a:r>
              <a:rPr lang="en-CA" sz="2400" dirty="0" err="1">
                <a:latin typeface="+mj-lt"/>
                <a:cs typeface="Lucida Grande"/>
              </a:rPr>
              <a:t>l’art</a:t>
            </a:r>
            <a:r>
              <a:rPr lang="en-CA" sz="2400" dirty="0">
                <a:latin typeface="+mj-lt"/>
                <a:cs typeface="Lucida Grande"/>
              </a:rPr>
              <a:t> </a:t>
            </a:r>
            <a:r>
              <a:rPr lang="en-CA" sz="2400" dirty="0" err="1">
                <a:latin typeface="+mj-lt"/>
                <a:cs typeface="Lucida Grande"/>
              </a:rPr>
              <a:t>dans</a:t>
            </a:r>
            <a:r>
              <a:rPr lang="en-CA" sz="2400" dirty="0">
                <a:latin typeface="+mj-lt"/>
                <a:cs typeface="Lucida Grande"/>
              </a:rPr>
              <a:t> le but de </a:t>
            </a:r>
            <a:r>
              <a:rPr lang="en-CA" sz="2400" dirty="0" err="1">
                <a:latin typeface="+mj-lt"/>
                <a:cs typeface="Lucida Grande"/>
              </a:rPr>
              <a:t>connaître</a:t>
            </a:r>
            <a:r>
              <a:rPr lang="en-CA" sz="2400" dirty="0">
                <a:latin typeface="+mj-lt"/>
                <a:cs typeface="Lucida Grande"/>
              </a:rPr>
              <a:t> </a:t>
            </a:r>
            <a:r>
              <a:rPr lang="en-CA" sz="2400" dirty="0" err="1">
                <a:latin typeface="+mj-lt"/>
                <a:cs typeface="Lucida Grande"/>
              </a:rPr>
              <a:t>leurs</a:t>
            </a:r>
            <a:r>
              <a:rPr lang="en-CA" sz="2400" dirty="0">
                <a:latin typeface="+mj-lt"/>
                <a:cs typeface="Lucida Grande"/>
              </a:rPr>
              <a:t> points de </a:t>
            </a:r>
            <a:r>
              <a:rPr lang="en-CA" sz="2400" dirty="0" err="1">
                <a:latin typeface="+mj-lt"/>
                <a:cs typeface="Lucida Grande"/>
              </a:rPr>
              <a:t>vue</a:t>
            </a:r>
            <a:r>
              <a:rPr lang="en-CA" sz="2400" dirty="0">
                <a:latin typeface="+mj-lt"/>
                <a:cs typeface="Lucida Grande"/>
              </a:rPr>
              <a:t> et </a:t>
            </a:r>
            <a:r>
              <a:rPr lang="en-CA" sz="2400" dirty="0" err="1">
                <a:latin typeface="+mj-lt"/>
                <a:cs typeface="Lucida Grande"/>
              </a:rPr>
              <a:t>leur</a:t>
            </a:r>
            <a:r>
              <a:rPr lang="en-CA" sz="2400" dirty="0">
                <a:latin typeface="+mj-lt"/>
                <a:cs typeface="Lucida Grande"/>
              </a:rPr>
              <a:t> </a:t>
            </a:r>
            <a:r>
              <a:rPr lang="en-CA" sz="2400" dirty="0" err="1">
                <a:latin typeface="+mj-lt"/>
                <a:cs typeface="Lucida Grande"/>
              </a:rPr>
              <a:t>compréhension</a:t>
            </a:r>
            <a:r>
              <a:rPr lang="en-CA" sz="2400" dirty="0">
                <a:latin typeface="+mj-lt"/>
                <a:cs typeface="Lucida Grande"/>
              </a:rPr>
              <a:t> </a:t>
            </a:r>
            <a:br>
              <a:rPr lang="en-CA" sz="2400" dirty="0">
                <a:latin typeface="+mj-lt"/>
                <a:cs typeface="Lucida Grande"/>
              </a:rPr>
            </a:br>
            <a:r>
              <a:rPr lang="en-CA" sz="2400" dirty="0">
                <a:latin typeface="+mj-lt"/>
                <a:cs typeface="Lucida Grande"/>
              </a:rPr>
              <a:t>de la violence </a:t>
            </a:r>
            <a:r>
              <a:rPr lang="en-CA" sz="2400" dirty="0" err="1">
                <a:latin typeface="+mj-lt"/>
                <a:cs typeface="Lucida Grande"/>
              </a:rPr>
              <a:t>conjugale</a:t>
            </a:r>
            <a:r>
              <a:rPr lang="en-CA" sz="2400" dirty="0">
                <a:latin typeface="+mj-lt"/>
                <a:cs typeface="Lucida Grande"/>
              </a:rPr>
              <a:t>.</a:t>
            </a:r>
          </a:p>
          <a:p>
            <a:pPr marL="1080000" indent="-288000" algn="just">
              <a:lnSpc>
                <a:spcPct val="110000"/>
              </a:lnSpc>
              <a:spcBef>
                <a:spcPts val="400"/>
              </a:spcBef>
              <a:buNone/>
            </a:pPr>
            <a:endParaRPr lang="en-CA" b="1" dirty="0"/>
          </a:p>
        </p:txBody>
      </p:sp>
      <p:graphicFrame>
        <p:nvGraphicFramePr>
          <p:cNvPr id="8" name="Tableau 7"/>
          <p:cNvGraphicFramePr>
            <a:graphicFrameLocks noGrp="1"/>
          </p:cNvGraphicFramePr>
          <p:nvPr>
            <p:extLst>
              <p:ext uri="{D42A27DB-BD31-4B8C-83A1-F6EECF244321}">
                <p14:modId xmlns:p14="http://schemas.microsoft.com/office/powerpoint/2010/main" val="1179172650"/>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en-CA" sz="3600" dirty="0">
                <a:solidFill>
                  <a:srgbClr val="00B0F0"/>
                </a:solidFill>
              </a:rPr>
              <a:t/>
            </a:r>
            <a:br>
              <a:rPr lang="en-CA" sz="3600" dirty="0">
                <a:solidFill>
                  <a:srgbClr val="00B0F0"/>
                </a:solidFill>
              </a:rPr>
            </a:br>
            <a:r>
              <a:rPr lang="en-CA" sz="3600" dirty="0" err="1">
                <a:solidFill>
                  <a:srgbClr val="FFFFFF"/>
                </a:solidFill>
              </a:rPr>
              <a:t>Démarche</a:t>
            </a:r>
            <a:endParaRPr lang="fr-CA" sz="3600" dirty="0">
              <a:solidFill>
                <a:srgbClr val="FFFFFF"/>
              </a:solidFill>
            </a:endParaRPr>
          </a:p>
        </p:txBody>
      </p:sp>
      <p:sp>
        <p:nvSpPr>
          <p:cNvPr id="3" name="Espace réservé du contenu 2"/>
          <p:cNvSpPr>
            <a:spLocks noGrp="1"/>
          </p:cNvSpPr>
          <p:nvPr>
            <p:ph idx="1"/>
          </p:nvPr>
        </p:nvSpPr>
        <p:spPr>
          <a:xfrm>
            <a:off x="0" y="2104256"/>
            <a:ext cx="9144000" cy="4709120"/>
          </a:xfrm>
        </p:spPr>
        <p:txBody>
          <a:bodyPr numCol="2">
            <a:normAutofit/>
          </a:bodyPr>
          <a:lstStyle/>
          <a:p>
            <a:pPr marL="1080000" indent="-288000">
              <a:lnSpc>
                <a:spcPct val="150000"/>
              </a:lnSpc>
              <a:spcBef>
                <a:spcPts val="400"/>
              </a:spcBef>
              <a:buNone/>
            </a:pPr>
            <a:endParaRPr lang="fr-CA" sz="1600" b="1" dirty="0"/>
          </a:p>
          <a:p>
            <a:pPr marL="1080000" indent="-288000">
              <a:lnSpc>
                <a:spcPct val="150000"/>
              </a:lnSpc>
              <a:spcBef>
                <a:spcPts val="400"/>
              </a:spcBef>
            </a:pPr>
            <a:endParaRPr lang="fr-CA" sz="1600" b="1" dirty="0"/>
          </a:p>
        </p:txBody>
      </p:sp>
      <p:graphicFrame>
        <p:nvGraphicFramePr>
          <p:cNvPr id="7" name="Tableau 6"/>
          <p:cNvGraphicFramePr>
            <a:graphicFrameLocks noGrp="1"/>
          </p:cNvGraphicFramePr>
          <p:nvPr>
            <p:extLst>
              <p:ext uri="{D42A27DB-BD31-4B8C-83A1-F6EECF244321}">
                <p14:modId xmlns:p14="http://schemas.microsoft.com/office/powerpoint/2010/main" val="69353897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graphicFrame>
        <p:nvGraphicFramePr>
          <p:cNvPr id="8" name="Diagramme 7"/>
          <p:cNvGraphicFramePr/>
          <p:nvPr>
            <p:extLst>
              <p:ext uri="{D42A27DB-BD31-4B8C-83A1-F6EECF244321}">
                <p14:modId xmlns:p14="http://schemas.microsoft.com/office/powerpoint/2010/main" val="667504477"/>
              </p:ext>
            </p:extLst>
          </p:nvPr>
        </p:nvGraphicFramePr>
        <p:xfrm>
          <a:off x="251520" y="1556792"/>
          <a:ext cx="88924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670329"/>
      </p:ext>
    </p:extLst>
  </p:cSld>
  <p:clrMapOvr>
    <a:masterClrMapping/>
  </p:clrMapOvr>
  <p:transition spd="med">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en-CA" sz="3600" dirty="0">
                <a:solidFill>
                  <a:srgbClr val="00B0F0"/>
                </a:solidFill>
              </a:rPr>
              <a:t/>
            </a:r>
            <a:br>
              <a:rPr lang="en-CA" sz="3600" dirty="0">
                <a:solidFill>
                  <a:srgbClr val="00B0F0"/>
                </a:solidFill>
              </a:rPr>
            </a:br>
            <a:r>
              <a:rPr lang="en-CA" sz="3600" dirty="0">
                <a:solidFill>
                  <a:srgbClr val="FFFFFF"/>
                </a:solidFill>
              </a:rPr>
              <a:t>Ateliers de </a:t>
            </a:r>
            <a:r>
              <a:rPr lang="en-CA" sz="3600" dirty="0" err="1">
                <a:solidFill>
                  <a:srgbClr val="FFFFFF"/>
                </a:solidFill>
              </a:rPr>
              <a:t>création</a:t>
            </a:r>
            <a:endParaRPr lang="fr-CA" sz="3600" dirty="0">
              <a:solidFill>
                <a:srgbClr val="FFFFFF"/>
              </a:solidFill>
            </a:endParaRPr>
          </a:p>
        </p:txBody>
      </p:sp>
      <p:sp>
        <p:nvSpPr>
          <p:cNvPr id="3" name="Espace réservé du contenu 2"/>
          <p:cNvSpPr>
            <a:spLocks noGrp="1"/>
          </p:cNvSpPr>
          <p:nvPr>
            <p:ph idx="1"/>
          </p:nvPr>
        </p:nvSpPr>
        <p:spPr>
          <a:xfrm>
            <a:off x="0" y="2104216"/>
            <a:ext cx="9108504" cy="4709160"/>
          </a:xfrm>
        </p:spPr>
        <p:txBody>
          <a:bodyPr>
            <a:normAutofit/>
          </a:bodyPr>
          <a:lstStyle/>
          <a:p>
            <a:pPr marL="1080000" indent="-288000">
              <a:lnSpc>
                <a:spcPct val="120000"/>
              </a:lnSpc>
              <a:spcBef>
                <a:spcPts val="400"/>
              </a:spcBef>
              <a:buFont typeface="Wingdings" charset="2"/>
              <a:buChar char="§"/>
            </a:pPr>
            <a:r>
              <a:rPr lang="fr-CA" sz="1600" dirty="0">
                <a:latin typeface="+mj-lt"/>
              </a:rPr>
              <a:t>Deux écoles primaires de la région de Québec</a:t>
            </a:r>
          </a:p>
          <a:p>
            <a:pPr marL="1080000" indent="-288000">
              <a:lnSpc>
                <a:spcPct val="120000"/>
              </a:lnSpc>
              <a:spcBef>
                <a:spcPts val="400"/>
              </a:spcBef>
              <a:buFont typeface="Wingdings" charset="2"/>
              <a:buChar char="§"/>
            </a:pPr>
            <a:r>
              <a:rPr lang="en-CA" sz="1600" dirty="0" err="1">
                <a:latin typeface="+mj-lt"/>
              </a:rPr>
              <a:t>Deux</a:t>
            </a:r>
            <a:r>
              <a:rPr lang="en-CA" sz="1600" dirty="0">
                <a:latin typeface="+mj-lt"/>
              </a:rPr>
              <a:t> ateliers (1h30) par </a:t>
            </a:r>
            <a:r>
              <a:rPr lang="en-CA" sz="1600" dirty="0" err="1">
                <a:latin typeface="+mj-lt"/>
              </a:rPr>
              <a:t>classe</a:t>
            </a:r>
            <a:r>
              <a:rPr lang="en-CA" sz="1600" dirty="0">
                <a:latin typeface="+mj-lt"/>
              </a:rPr>
              <a:t> </a:t>
            </a:r>
          </a:p>
          <a:p>
            <a:pPr marL="1080000" indent="-288000">
              <a:lnSpc>
                <a:spcPct val="120000"/>
              </a:lnSpc>
              <a:spcBef>
                <a:spcPts val="400"/>
              </a:spcBef>
              <a:buFont typeface="Wingdings" charset="2"/>
              <a:buChar char="§"/>
            </a:pPr>
            <a:r>
              <a:rPr lang="en-CA" sz="1600" dirty="0" err="1">
                <a:latin typeface="+mj-lt"/>
              </a:rPr>
              <a:t>Intervalle</a:t>
            </a:r>
            <a:r>
              <a:rPr lang="en-CA" sz="1600" dirty="0">
                <a:latin typeface="+mj-lt"/>
              </a:rPr>
              <a:t> </a:t>
            </a:r>
            <a:r>
              <a:rPr lang="en-CA" sz="1600" dirty="0" err="1">
                <a:latin typeface="+mj-lt"/>
              </a:rPr>
              <a:t>une</a:t>
            </a:r>
            <a:r>
              <a:rPr lang="en-CA" sz="1600" dirty="0">
                <a:latin typeface="+mj-lt"/>
              </a:rPr>
              <a:t> </a:t>
            </a:r>
            <a:r>
              <a:rPr lang="en-CA" sz="1600" dirty="0" err="1">
                <a:latin typeface="+mj-lt"/>
              </a:rPr>
              <a:t>semaine</a:t>
            </a:r>
            <a:endParaRPr lang="fr-CA" sz="1600" dirty="0">
              <a:latin typeface="+mj-lt"/>
            </a:endParaRPr>
          </a:p>
          <a:p>
            <a:pPr marL="1080000" indent="-288000">
              <a:spcBef>
                <a:spcPts val="400"/>
              </a:spcBef>
              <a:buNone/>
            </a:pPr>
            <a:r>
              <a:rPr lang="fr-CA" sz="2400" dirty="0"/>
              <a:t>	</a:t>
            </a:r>
            <a:endParaRPr lang="fr-CA" dirty="0"/>
          </a:p>
        </p:txBody>
      </p:sp>
      <p:graphicFrame>
        <p:nvGraphicFramePr>
          <p:cNvPr id="4" name="Tableau 3"/>
          <p:cNvGraphicFramePr>
            <a:graphicFrameLocks noGrp="1"/>
          </p:cNvGraphicFramePr>
          <p:nvPr>
            <p:extLst>
              <p:ext uri="{D42A27DB-BD31-4B8C-83A1-F6EECF244321}">
                <p14:modId xmlns:p14="http://schemas.microsoft.com/office/powerpoint/2010/main" val="197906923"/>
              </p:ext>
            </p:extLst>
          </p:nvPr>
        </p:nvGraphicFramePr>
        <p:xfrm>
          <a:off x="179511" y="3428999"/>
          <a:ext cx="8712969" cy="3245510"/>
        </p:xfrm>
        <a:graphic>
          <a:graphicData uri="http://schemas.openxmlformats.org/drawingml/2006/table">
            <a:tbl>
              <a:tblPr firstRow="1" bandRow="1">
                <a:tableStyleId>{5C22544A-7EE6-4342-B048-85BDC9FD1C3A}</a:tableStyleId>
              </a:tblPr>
              <a:tblGrid>
                <a:gridCol w="5227780">
                  <a:extLst>
                    <a:ext uri="{9D8B030D-6E8A-4147-A177-3AD203B41FA5}">
                      <a16:colId xmlns:a16="http://schemas.microsoft.com/office/drawing/2014/main" xmlns="" val="20000"/>
                    </a:ext>
                  </a:extLst>
                </a:gridCol>
                <a:gridCol w="1161730">
                  <a:extLst>
                    <a:ext uri="{9D8B030D-6E8A-4147-A177-3AD203B41FA5}">
                      <a16:colId xmlns:a16="http://schemas.microsoft.com/office/drawing/2014/main" xmlns="" val="20001"/>
                    </a:ext>
                  </a:extLst>
                </a:gridCol>
                <a:gridCol w="1064919">
                  <a:extLst>
                    <a:ext uri="{9D8B030D-6E8A-4147-A177-3AD203B41FA5}">
                      <a16:colId xmlns:a16="http://schemas.microsoft.com/office/drawing/2014/main" xmlns="" val="20002"/>
                    </a:ext>
                  </a:extLst>
                </a:gridCol>
                <a:gridCol w="1258540">
                  <a:extLst>
                    <a:ext uri="{9D8B030D-6E8A-4147-A177-3AD203B41FA5}">
                      <a16:colId xmlns:a16="http://schemas.microsoft.com/office/drawing/2014/main" xmlns="" val="20003"/>
                    </a:ext>
                  </a:extLst>
                </a:gridCol>
              </a:tblGrid>
              <a:tr h="438790">
                <a:tc>
                  <a:txBody>
                    <a:bodyPr/>
                    <a:lstStyle/>
                    <a:p>
                      <a:pPr>
                        <a:lnSpc>
                          <a:spcPct val="100000"/>
                        </a:lnSpc>
                      </a:pPr>
                      <a:r>
                        <a:rPr lang="fr-CA" sz="1800" dirty="0">
                          <a:solidFill>
                            <a:schemeClr val="bg2"/>
                          </a:solidFill>
                          <a:latin typeface="+mj-lt"/>
                        </a:rPr>
                        <a:t>Participants(es)</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r>
                        <a:rPr lang="fr-CA" sz="1800" dirty="0">
                          <a:solidFill>
                            <a:schemeClr val="bg2"/>
                          </a:solidFill>
                          <a:latin typeface="+mj-lt"/>
                        </a:rPr>
                        <a:t>Gars</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r>
                        <a:rPr lang="fr-CA" sz="1800" dirty="0">
                          <a:solidFill>
                            <a:schemeClr val="bg2"/>
                          </a:solidFill>
                          <a:latin typeface="+mj-lt"/>
                        </a:rPr>
                        <a:t>Filles</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r>
                        <a:rPr lang="fr-CA" sz="1800" b="0" dirty="0">
                          <a:solidFill>
                            <a:schemeClr val="bg2"/>
                          </a:solidFill>
                          <a:latin typeface="+mj-lt"/>
                        </a:rPr>
                        <a:t>Total</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0"/>
                  </a:ext>
                </a:extLst>
              </a:tr>
              <a:tr h="1145845">
                <a:tc>
                  <a:txBody>
                    <a:bodyPr/>
                    <a:lstStyle/>
                    <a:p>
                      <a:pPr>
                        <a:lnSpc>
                          <a:spcPct val="100000"/>
                        </a:lnSpc>
                      </a:pPr>
                      <a:r>
                        <a:rPr lang="fr-CA" sz="1800" dirty="0">
                          <a:solidFill>
                            <a:schemeClr val="bg2"/>
                          </a:solidFill>
                          <a:latin typeface="+mj-lt"/>
                        </a:rPr>
                        <a:t>École d’un quartier</a:t>
                      </a:r>
                      <a:r>
                        <a:rPr lang="fr-CA" sz="1800" baseline="0" dirty="0">
                          <a:solidFill>
                            <a:schemeClr val="bg2"/>
                          </a:solidFill>
                          <a:latin typeface="+mj-lt"/>
                        </a:rPr>
                        <a:t> moins favorisé</a:t>
                      </a:r>
                      <a:endParaRPr lang="fr-CA" sz="1800" dirty="0">
                        <a:solidFill>
                          <a:schemeClr val="bg2"/>
                        </a:solidFill>
                        <a:latin typeface="+mj-lt"/>
                      </a:endParaRPr>
                    </a:p>
                    <a:p>
                      <a:pPr algn="r">
                        <a:lnSpc>
                          <a:spcPct val="100000"/>
                        </a:lnSpc>
                      </a:pPr>
                      <a:r>
                        <a:rPr lang="fr-CA" sz="1800" dirty="0">
                          <a:solidFill>
                            <a:schemeClr val="bg2"/>
                          </a:solidFill>
                          <a:latin typeface="+mj-lt"/>
                        </a:rPr>
                        <a:t>Classe</a:t>
                      </a:r>
                      <a:r>
                        <a:rPr lang="fr-CA" sz="1800" baseline="0" dirty="0">
                          <a:solidFill>
                            <a:schemeClr val="bg2"/>
                          </a:solidFill>
                          <a:latin typeface="+mj-lt"/>
                        </a:rPr>
                        <a:t> 3</a:t>
                      </a:r>
                      <a:r>
                        <a:rPr lang="fr-CA" sz="1800" baseline="30000" dirty="0">
                          <a:solidFill>
                            <a:schemeClr val="bg2"/>
                          </a:solidFill>
                          <a:latin typeface="+mj-lt"/>
                        </a:rPr>
                        <a:t>e</a:t>
                      </a:r>
                      <a:r>
                        <a:rPr lang="fr-CA" sz="1800" baseline="0" dirty="0">
                          <a:solidFill>
                            <a:schemeClr val="bg2"/>
                          </a:solidFill>
                          <a:latin typeface="+mj-lt"/>
                        </a:rPr>
                        <a:t> année</a:t>
                      </a:r>
                    </a:p>
                    <a:p>
                      <a:pPr algn="r">
                        <a:lnSpc>
                          <a:spcPct val="150000"/>
                        </a:lnSpc>
                      </a:pPr>
                      <a:r>
                        <a:rPr lang="fr-CA" sz="1800" baseline="0" dirty="0">
                          <a:solidFill>
                            <a:schemeClr val="bg2"/>
                          </a:solidFill>
                          <a:latin typeface="+mj-lt"/>
                        </a:rPr>
                        <a:t>Classe 5</a:t>
                      </a:r>
                      <a:r>
                        <a:rPr lang="fr-CA" sz="1800" baseline="30000" dirty="0">
                          <a:solidFill>
                            <a:schemeClr val="bg2"/>
                          </a:solidFill>
                          <a:latin typeface="+mj-lt"/>
                        </a:rPr>
                        <a:t>e</a:t>
                      </a:r>
                      <a:r>
                        <a:rPr lang="fr-CA" sz="1800" baseline="0" dirty="0">
                          <a:solidFill>
                            <a:schemeClr val="bg2"/>
                          </a:solidFill>
                          <a:latin typeface="+mj-lt"/>
                        </a:rPr>
                        <a:t> année</a:t>
                      </a:r>
                      <a:endParaRPr lang="fr-CA" sz="1800" dirty="0">
                        <a:solidFill>
                          <a:schemeClr val="bg2"/>
                        </a:solidFill>
                        <a:latin typeface="+mj-lt"/>
                      </a:endParaRP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endParaRPr lang="fr-CA" sz="1800" b="0" dirty="0">
                        <a:solidFill>
                          <a:schemeClr val="bg2"/>
                        </a:solidFill>
                        <a:latin typeface="+mj-lt"/>
                      </a:endParaRPr>
                    </a:p>
                    <a:p>
                      <a:pPr algn="ctr">
                        <a:lnSpc>
                          <a:spcPct val="100000"/>
                        </a:lnSpc>
                      </a:pPr>
                      <a:r>
                        <a:rPr lang="fr-CA" sz="1800" b="0" dirty="0">
                          <a:solidFill>
                            <a:schemeClr val="bg2"/>
                          </a:solidFill>
                          <a:latin typeface="+mj-lt"/>
                        </a:rPr>
                        <a:t>7</a:t>
                      </a:r>
                    </a:p>
                    <a:p>
                      <a:pPr algn="ctr">
                        <a:lnSpc>
                          <a:spcPct val="150000"/>
                        </a:lnSpc>
                      </a:pPr>
                      <a:r>
                        <a:rPr lang="fr-CA" sz="1800" b="0" dirty="0">
                          <a:solidFill>
                            <a:schemeClr val="bg2"/>
                          </a:solidFill>
                          <a:latin typeface="+mj-lt"/>
                        </a:rPr>
                        <a:t>7</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endParaRPr lang="fr-CA" sz="1800" dirty="0">
                        <a:solidFill>
                          <a:schemeClr val="bg2"/>
                        </a:solidFill>
                        <a:latin typeface="+mj-lt"/>
                      </a:endParaRPr>
                    </a:p>
                    <a:p>
                      <a:pPr algn="ctr">
                        <a:lnSpc>
                          <a:spcPct val="100000"/>
                        </a:lnSpc>
                      </a:pPr>
                      <a:r>
                        <a:rPr lang="fr-CA" sz="1800" dirty="0">
                          <a:solidFill>
                            <a:schemeClr val="bg2"/>
                          </a:solidFill>
                          <a:latin typeface="+mj-lt"/>
                        </a:rPr>
                        <a:t>7</a:t>
                      </a:r>
                    </a:p>
                    <a:p>
                      <a:pPr algn="ctr">
                        <a:lnSpc>
                          <a:spcPct val="150000"/>
                        </a:lnSpc>
                      </a:pPr>
                      <a:r>
                        <a:rPr lang="fr-CA" sz="1800" dirty="0">
                          <a:solidFill>
                            <a:schemeClr val="bg2"/>
                          </a:solidFill>
                          <a:latin typeface="+mj-lt"/>
                        </a:rPr>
                        <a:t>8</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endParaRPr lang="fr-CA" sz="1800" dirty="0">
                        <a:solidFill>
                          <a:schemeClr val="bg2"/>
                        </a:solidFill>
                        <a:latin typeface="+mj-lt"/>
                      </a:endParaRPr>
                    </a:p>
                    <a:p>
                      <a:pPr algn="ctr">
                        <a:lnSpc>
                          <a:spcPct val="100000"/>
                        </a:lnSpc>
                      </a:pPr>
                      <a:r>
                        <a:rPr lang="fr-CA" sz="1800" dirty="0">
                          <a:solidFill>
                            <a:schemeClr val="bg2"/>
                          </a:solidFill>
                          <a:latin typeface="+mj-lt"/>
                        </a:rPr>
                        <a:t>14</a:t>
                      </a:r>
                    </a:p>
                    <a:p>
                      <a:pPr algn="ctr">
                        <a:lnSpc>
                          <a:spcPct val="150000"/>
                        </a:lnSpc>
                      </a:pPr>
                      <a:r>
                        <a:rPr lang="fr-CA" sz="1800" dirty="0">
                          <a:solidFill>
                            <a:schemeClr val="bg2"/>
                          </a:solidFill>
                          <a:latin typeface="+mj-lt"/>
                        </a:rPr>
                        <a:t>15</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1046411">
                <a:tc>
                  <a:txBody>
                    <a:bodyPr/>
                    <a:lstStyle/>
                    <a:p>
                      <a:pPr>
                        <a:lnSpc>
                          <a:spcPct val="100000"/>
                        </a:lnSpc>
                      </a:pPr>
                      <a:r>
                        <a:rPr lang="fr-CA" sz="1800" dirty="0">
                          <a:solidFill>
                            <a:schemeClr val="bg2"/>
                          </a:solidFill>
                          <a:latin typeface="+mj-lt"/>
                        </a:rPr>
                        <a:t>École</a:t>
                      </a:r>
                      <a:r>
                        <a:rPr lang="fr-CA" sz="1800" baseline="0" dirty="0">
                          <a:solidFill>
                            <a:schemeClr val="bg2"/>
                          </a:solidFill>
                          <a:latin typeface="+mj-lt"/>
                        </a:rPr>
                        <a:t> d’un quartier plus favorisé</a:t>
                      </a:r>
                      <a:endParaRPr lang="fr-CA" sz="1800" dirty="0">
                        <a:solidFill>
                          <a:schemeClr val="bg2"/>
                        </a:solidFill>
                        <a:latin typeface="+mj-lt"/>
                      </a:endParaRPr>
                    </a:p>
                    <a:p>
                      <a:pPr algn="r">
                        <a:lnSpc>
                          <a:spcPct val="100000"/>
                        </a:lnSpc>
                      </a:pPr>
                      <a:r>
                        <a:rPr lang="fr-CA" sz="1800" dirty="0">
                          <a:solidFill>
                            <a:schemeClr val="bg2"/>
                          </a:solidFill>
                          <a:latin typeface="+mj-lt"/>
                        </a:rPr>
                        <a:t>Classe 6</a:t>
                      </a:r>
                      <a:r>
                        <a:rPr lang="fr-CA" sz="1800" baseline="30000" dirty="0">
                          <a:solidFill>
                            <a:schemeClr val="bg2"/>
                          </a:solidFill>
                          <a:latin typeface="+mj-lt"/>
                        </a:rPr>
                        <a:t>e</a:t>
                      </a:r>
                      <a:r>
                        <a:rPr lang="fr-CA" sz="1800" dirty="0">
                          <a:solidFill>
                            <a:schemeClr val="bg2"/>
                          </a:solidFill>
                          <a:latin typeface="+mj-lt"/>
                        </a:rPr>
                        <a:t> année</a:t>
                      </a:r>
                    </a:p>
                    <a:p>
                      <a:pPr marL="0" marR="0" indent="0" algn="r" defTabSz="914400" rtl="0" eaLnBrk="1" fontAlgn="auto" latinLnBrk="0" hangingPunct="1">
                        <a:lnSpc>
                          <a:spcPct val="150000"/>
                        </a:lnSpc>
                        <a:spcBef>
                          <a:spcPts val="0"/>
                        </a:spcBef>
                        <a:spcAft>
                          <a:spcPts val="0"/>
                        </a:spcAft>
                        <a:buClrTx/>
                        <a:buSzTx/>
                        <a:buFontTx/>
                        <a:buNone/>
                        <a:tabLst/>
                        <a:defRPr/>
                      </a:pPr>
                      <a:r>
                        <a:rPr lang="fr-CA" sz="1800" dirty="0">
                          <a:solidFill>
                            <a:schemeClr val="bg2"/>
                          </a:solidFill>
                          <a:latin typeface="+mj-lt"/>
                        </a:rPr>
                        <a:t>Classe 6</a:t>
                      </a:r>
                      <a:r>
                        <a:rPr lang="fr-CA" sz="1800" baseline="30000" dirty="0">
                          <a:solidFill>
                            <a:schemeClr val="bg2"/>
                          </a:solidFill>
                          <a:latin typeface="+mj-lt"/>
                        </a:rPr>
                        <a:t>e</a:t>
                      </a:r>
                      <a:r>
                        <a:rPr lang="fr-CA" sz="1800" dirty="0">
                          <a:solidFill>
                            <a:schemeClr val="bg2"/>
                          </a:solidFill>
                          <a:latin typeface="+mj-lt"/>
                        </a:rPr>
                        <a:t> année</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endParaRPr lang="fr-CA" sz="1800" dirty="0">
                        <a:solidFill>
                          <a:schemeClr val="bg2"/>
                        </a:solidFill>
                        <a:latin typeface="+mj-lt"/>
                      </a:endParaRPr>
                    </a:p>
                    <a:p>
                      <a:pPr algn="ctr">
                        <a:lnSpc>
                          <a:spcPct val="100000"/>
                        </a:lnSpc>
                      </a:pPr>
                      <a:r>
                        <a:rPr lang="fr-CA" sz="1800" dirty="0">
                          <a:solidFill>
                            <a:schemeClr val="bg2"/>
                          </a:solidFill>
                          <a:latin typeface="+mj-lt"/>
                        </a:rPr>
                        <a:t>4</a:t>
                      </a:r>
                    </a:p>
                    <a:p>
                      <a:pPr algn="ctr">
                        <a:lnSpc>
                          <a:spcPct val="150000"/>
                        </a:lnSpc>
                      </a:pPr>
                      <a:r>
                        <a:rPr lang="fr-CA" sz="1800" dirty="0">
                          <a:solidFill>
                            <a:schemeClr val="bg2"/>
                          </a:solidFill>
                          <a:latin typeface="+mj-lt"/>
                        </a:rPr>
                        <a:t>6</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endParaRPr lang="fr-CA" sz="1800" dirty="0">
                        <a:solidFill>
                          <a:schemeClr val="bg2"/>
                        </a:solidFill>
                        <a:latin typeface="+mj-lt"/>
                      </a:endParaRPr>
                    </a:p>
                    <a:p>
                      <a:pPr algn="ctr">
                        <a:lnSpc>
                          <a:spcPct val="100000"/>
                        </a:lnSpc>
                      </a:pPr>
                      <a:r>
                        <a:rPr lang="fr-CA" sz="1800" dirty="0">
                          <a:solidFill>
                            <a:schemeClr val="bg2"/>
                          </a:solidFill>
                          <a:latin typeface="+mj-lt"/>
                        </a:rPr>
                        <a:t>8</a:t>
                      </a:r>
                    </a:p>
                    <a:p>
                      <a:pPr algn="ctr">
                        <a:lnSpc>
                          <a:spcPct val="150000"/>
                        </a:lnSpc>
                      </a:pPr>
                      <a:r>
                        <a:rPr lang="fr-CA" sz="1800" dirty="0">
                          <a:solidFill>
                            <a:schemeClr val="bg2"/>
                          </a:solidFill>
                          <a:latin typeface="+mj-lt"/>
                        </a:rPr>
                        <a:t>10</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00000"/>
                        </a:lnSpc>
                      </a:pPr>
                      <a:endParaRPr lang="fr-CA" sz="1800" dirty="0">
                        <a:solidFill>
                          <a:schemeClr val="bg2"/>
                        </a:solidFill>
                        <a:latin typeface="+mj-lt"/>
                      </a:endParaRPr>
                    </a:p>
                    <a:p>
                      <a:pPr algn="ctr">
                        <a:lnSpc>
                          <a:spcPct val="100000"/>
                        </a:lnSpc>
                      </a:pPr>
                      <a:r>
                        <a:rPr lang="fr-CA" sz="1800" dirty="0">
                          <a:solidFill>
                            <a:schemeClr val="bg2"/>
                          </a:solidFill>
                          <a:latin typeface="+mj-lt"/>
                        </a:rPr>
                        <a:t>12</a:t>
                      </a:r>
                    </a:p>
                    <a:p>
                      <a:pPr algn="ctr">
                        <a:lnSpc>
                          <a:spcPct val="150000"/>
                        </a:lnSpc>
                      </a:pPr>
                      <a:r>
                        <a:rPr lang="fr-CA" sz="1800" dirty="0">
                          <a:solidFill>
                            <a:schemeClr val="bg2"/>
                          </a:solidFill>
                          <a:latin typeface="+mj-lt"/>
                        </a:rPr>
                        <a:t>16</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609315">
                <a:tc>
                  <a:txBody>
                    <a:bodyPr/>
                    <a:lstStyle/>
                    <a:p>
                      <a:pPr>
                        <a:lnSpc>
                          <a:spcPct val="150000"/>
                        </a:lnSpc>
                      </a:pPr>
                      <a:r>
                        <a:rPr lang="fr-CA" sz="1800" b="1" dirty="0">
                          <a:solidFill>
                            <a:schemeClr val="bg2"/>
                          </a:solidFill>
                          <a:latin typeface="+mj-lt"/>
                        </a:rPr>
                        <a:t>TOTAL</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mj-lt"/>
                        </a:rPr>
                        <a:t>24</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mj-lt"/>
                        </a:rPr>
                        <a:t>33</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mj-lt"/>
                        </a:rPr>
                        <a:t>57</a:t>
                      </a:r>
                    </a:p>
                  </a:txBody>
                  <a:tcPr>
                    <a:gradFill>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342519706"/>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72816"/>
            <a:ext cx="9144000" cy="5805264"/>
          </a:xfrm>
        </p:spPr>
        <p:txBody>
          <a:bodyPr>
            <a:normAutofit/>
          </a:bodyPr>
          <a:lstStyle/>
          <a:p>
            <a:pPr marL="1080000" indent="-288000">
              <a:lnSpc>
                <a:spcPct val="120000"/>
              </a:lnSpc>
              <a:spcBef>
                <a:spcPts val="400"/>
              </a:spcBef>
              <a:buNone/>
            </a:pPr>
            <a:r>
              <a:rPr lang="fr-CA" sz="1800" dirty="0">
                <a:solidFill>
                  <a:srgbClr val="FFC000"/>
                </a:solidFill>
                <a:latin typeface="Arial"/>
                <a:cs typeface="Arial"/>
              </a:rPr>
              <a:t>ATELIER 1 : Représentation de la violence</a:t>
            </a:r>
          </a:p>
          <a:p>
            <a:pPr marL="1080000" indent="-288000">
              <a:lnSpc>
                <a:spcPct val="110000"/>
              </a:lnSpc>
              <a:spcBef>
                <a:spcPts val="400"/>
              </a:spcBef>
              <a:spcAft>
                <a:spcPts val="800"/>
              </a:spcAft>
              <a:buNone/>
            </a:pPr>
            <a:r>
              <a:rPr lang="en-CA" sz="1800" dirty="0">
                <a:solidFill>
                  <a:srgbClr val="FFFFFF"/>
                </a:solidFill>
                <a:latin typeface="Arial"/>
                <a:cs typeface="Arial"/>
              </a:rPr>
              <a:t>1</a:t>
            </a:r>
            <a:r>
              <a:rPr lang="en-CA" sz="1800" baseline="30000" dirty="0">
                <a:solidFill>
                  <a:srgbClr val="FFFFFF"/>
                </a:solidFill>
                <a:latin typeface="Arial"/>
                <a:cs typeface="Arial"/>
              </a:rPr>
              <a:t>ère </a:t>
            </a:r>
            <a:r>
              <a:rPr lang="en-CA" sz="1800" dirty="0" err="1">
                <a:latin typeface="Arial"/>
                <a:cs typeface="Arial"/>
              </a:rPr>
              <a:t>partie</a:t>
            </a:r>
            <a:r>
              <a:rPr lang="en-CA" sz="1800" dirty="0">
                <a:latin typeface="Arial"/>
                <a:cs typeface="Arial"/>
              </a:rPr>
              <a:t/>
            </a:r>
            <a:br>
              <a:rPr lang="en-CA" sz="1800" dirty="0">
                <a:latin typeface="Arial"/>
                <a:cs typeface="Arial"/>
              </a:rPr>
            </a:br>
            <a:r>
              <a:rPr lang="fr-CA" sz="1800" dirty="0">
                <a:latin typeface="Arial"/>
                <a:cs typeface="Arial"/>
              </a:rPr>
              <a:t>Pour moi, la violence conjugale c'est…</a:t>
            </a:r>
          </a:p>
          <a:p>
            <a:pPr marL="1080000" indent="-288000">
              <a:lnSpc>
                <a:spcPct val="110000"/>
              </a:lnSpc>
              <a:spcBef>
                <a:spcPts val="400"/>
              </a:spcBef>
              <a:spcAft>
                <a:spcPts val="1800"/>
              </a:spcAft>
              <a:buNone/>
            </a:pPr>
            <a:r>
              <a:rPr lang="en-CA" sz="1800" dirty="0">
                <a:solidFill>
                  <a:srgbClr val="FFFFFF"/>
                </a:solidFill>
                <a:latin typeface="Arial"/>
                <a:cs typeface="Arial"/>
              </a:rPr>
              <a:t>2</a:t>
            </a:r>
            <a:r>
              <a:rPr lang="en-CA" sz="1800" baseline="30000" dirty="0">
                <a:solidFill>
                  <a:srgbClr val="FFFFFF"/>
                </a:solidFill>
                <a:latin typeface="Arial"/>
                <a:cs typeface="Arial"/>
              </a:rPr>
              <a:t>e</a:t>
            </a:r>
            <a:r>
              <a:rPr lang="en-CA" sz="1800" dirty="0">
                <a:solidFill>
                  <a:srgbClr val="FFFFFF"/>
                </a:solidFill>
                <a:latin typeface="Arial"/>
                <a:cs typeface="Arial"/>
              </a:rPr>
              <a:t> </a:t>
            </a:r>
            <a:r>
              <a:rPr lang="en-CA" sz="1800" dirty="0" err="1">
                <a:solidFill>
                  <a:srgbClr val="FFFFFF"/>
                </a:solidFill>
                <a:latin typeface="Arial"/>
                <a:cs typeface="Arial"/>
              </a:rPr>
              <a:t>partie</a:t>
            </a:r>
            <a:r>
              <a:rPr lang="es-MX" sz="1800" dirty="0">
                <a:solidFill>
                  <a:srgbClr val="FFFFFF"/>
                </a:solidFill>
                <a:latin typeface="Arial"/>
                <a:cs typeface="Arial"/>
              </a:rPr>
              <a:t/>
            </a:r>
            <a:br>
              <a:rPr lang="es-MX" sz="1800" dirty="0">
                <a:solidFill>
                  <a:srgbClr val="FFFFFF"/>
                </a:solidFill>
                <a:latin typeface="Arial"/>
                <a:cs typeface="Arial"/>
              </a:rPr>
            </a:br>
            <a:r>
              <a:rPr lang="fr-CA" sz="1800" dirty="0">
                <a:solidFill>
                  <a:srgbClr val="FFFFFF"/>
                </a:solidFill>
                <a:latin typeface="Arial"/>
                <a:cs typeface="Arial"/>
              </a:rPr>
              <a:t>Quel est l'opposé, le contraire de la violence conjugale?</a:t>
            </a:r>
            <a:endParaRPr lang="es-MX" sz="1800" dirty="0">
              <a:solidFill>
                <a:srgbClr val="FFFFFF"/>
              </a:solidFill>
              <a:latin typeface="Arial"/>
              <a:cs typeface="Arial"/>
            </a:endParaRPr>
          </a:p>
          <a:p>
            <a:pPr marL="1080000" indent="-288000">
              <a:lnSpc>
                <a:spcPct val="120000"/>
              </a:lnSpc>
              <a:spcBef>
                <a:spcPts val="400"/>
              </a:spcBef>
              <a:buNone/>
            </a:pPr>
            <a:r>
              <a:rPr lang="fr-CA" sz="1800" dirty="0">
                <a:solidFill>
                  <a:srgbClr val="FFC000"/>
                </a:solidFill>
                <a:latin typeface="Arial"/>
                <a:cs typeface="Arial"/>
              </a:rPr>
              <a:t>ATELIER 2 : Facteurs de protection</a:t>
            </a:r>
          </a:p>
          <a:p>
            <a:pPr marL="1080000" indent="-288000">
              <a:lnSpc>
                <a:spcPct val="110000"/>
              </a:lnSpc>
              <a:spcBef>
                <a:spcPts val="400"/>
              </a:spcBef>
              <a:spcAft>
                <a:spcPts val="800"/>
              </a:spcAft>
              <a:buNone/>
            </a:pPr>
            <a:r>
              <a:rPr lang="en-CA" sz="1800" dirty="0">
                <a:solidFill>
                  <a:srgbClr val="FFFFFF"/>
                </a:solidFill>
                <a:latin typeface="Arial"/>
                <a:cs typeface="Arial"/>
              </a:rPr>
              <a:t>1</a:t>
            </a:r>
            <a:r>
              <a:rPr lang="en-CA" sz="1800" baseline="30000" dirty="0">
                <a:solidFill>
                  <a:srgbClr val="FFFFFF"/>
                </a:solidFill>
                <a:latin typeface="Arial"/>
                <a:cs typeface="Arial"/>
              </a:rPr>
              <a:t>ère</a:t>
            </a:r>
            <a:r>
              <a:rPr lang="en-CA" sz="1800" dirty="0">
                <a:solidFill>
                  <a:srgbClr val="FFFFFF"/>
                </a:solidFill>
                <a:latin typeface="Arial"/>
                <a:cs typeface="Arial"/>
              </a:rPr>
              <a:t> </a:t>
            </a:r>
            <a:r>
              <a:rPr lang="en-CA" sz="1800" dirty="0" err="1">
                <a:solidFill>
                  <a:srgbClr val="FFFFFF"/>
                </a:solidFill>
                <a:latin typeface="Arial"/>
                <a:cs typeface="Arial"/>
              </a:rPr>
              <a:t>partie</a:t>
            </a:r>
            <a:r>
              <a:rPr lang="fr-CA" sz="1800" dirty="0">
                <a:solidFill>
                  <a:srgbClr val="FFFFFF"/>
                </a:solidFill>
                <a:latin typeface="Arial"/>
                <a:cs typeface="Arial"/>
              </a:rPr>
              <a:t/>
            </a:r>
            <a:br>
              <a:rPr lang="fr-CA" sz="1800" dirty="0">
                <a:solidFill>
                  <a:srgbClr val="FFFFFF"/>
                </a:solidFill>
                <a:latin typeface="Arial"/>
                <a:cs typeface="Arial"/>
              </a:rPr>
            </a:br>
            <a:r>
              <a:rPr lang="fr-CA" sz="1800" dirty="0">
                <a:solidFill>
                  <a:srgbClr val="FFFFFF"/>
                </a:solidFill>
                <a:latin typeface="Arial"/>
                <a:cs typeface="Arial"/>
              </a:rPr>
              <a:t>Ton ami vit dans une famille où il y a de la violence conjugale,</a:t>
            </a:r>
            <a:br>
              <a:rPr lang="fr-CA" sz="1800" dirty="0">
                <a:solidFill>
                  <a:srgbClr val="FFFFFF"/>
                </a:solidFill>
                <a:latin typeface="Arial"/>
                <a:cs typeface="Arial"/>
              </a:rPr>
            </a:br>
            <a:r>
              <a:rPr lang="fr-CA" sz="1800" dirty="0">
                <a:solidFill>
                  <a:srgbClr val="FFFFFF"/>
                </a:solidFill>
                <a:latin typeface="Arial"/>
                <a:cs typeface="Arial"/>
              </a:rPr>
              <a:t>que peut-il faire?</a:t>
            </a:r>
          </a:p>
          <a:p>
            <a:pPr marL="1080000" indent="-288000">
              <a:lnSpc>
                <a:spcPct val="110000"/>
              </a:lnSpc>
              <a:spcBef>
                <a:spcPts val="400"/>
              </a:spcBef>
              <a:buNone/>
            </a:pPr>
            <a:r>
              <a:rPr lang="en-CA" sz="1800" dirty="0">
                <a:solidFill>
                  <a:srgbClr val="FFFFFF"/>
                </a:solidFill>
                <a:latin typeface="Arial"/>
                <a:cs typeface="Arial"/>
              </a:rPr>
              <a:t>2</a:t>
            </a:r>
            <a:r>
              <a:rPr lang="en-CA" sz="1800" baseline="30000" dirty="0">
                <a:solidFill>
                  <a:srgbClr val="FFFFFF"/>
                </a:solidFill>
                <a:latin typeface="Arial"/>
                <a:cs typeface="Arial"/>
              </a:rPr>
              <a:t>e</a:t>
            </a:r>
            <a:r>
              <a:rPr lang="en-CA" sz="1800" dirty="0">
                <a:solidFill>
                  <a:srgbClr val="FFFFFF"/>
                </a:solidFill>
                <a:latin typeface="Arial"/>
                <a:cs typeface="Arial"/>
              </a:rPr>
              <a:t> </a:t>
            </a:r>
            <a:r>
              <a:rPr lang="en-CA" sz="1800" dirty="0" err="1">
                <a:solidFill>
                  <a:srgbClr val="FFFFFF"/>
                </a:solidFill>
                <a:latin typeface="Arial"/>
                <a:cs typeface="Arial"/>
              </a:rPr>
              <a:t>partie</a:t>
            </a:r>
            <a:r>
              <a:rPr lang="es-MX" sz="1800" dirty="0">
                <a:solidFill>
                  <a:srgbClr val="FFFFFF"/>
                </a:solidFill>
                <a:latin typeface="Arial"/>
                <a:cs typeface="Arial"/>
              </a:rPr>
              <a:t/>
            </a:r>
            <a:br>
              <a:rPr lang="es-MX" sz="1800" dirty="0">
                <a:solidFill>
                  <a:srgbClr val="FFFFFF"/>
                </a:solidFill>
                <a:latin typeface="Arial"/>
                <a:cs typeface="Arial"/>
              </a:rPr>
            </a:br>
            <a:r>
              <a:rPr lang="fr-CA" sz="1800" dirty="0">
                <a:solidFill>
                  <a:srgbClr val="FFFFFF"/>
                </a:solidFill>
                <a:latin typeface="Arial"/>
                <a:cs typeface="Arial"/>
              </a:rPr>
              <a:t>Comme jeunes, quels messages voulez-vous dire aux adultes</a:t>
            </a:r>
            <a:br>
              <a:rPr lang="fr-CA" sz="1800" dirty="0">
                <a:solidFill>
                  <a:srgbClr val="FFFFFF"/>
                </a:solidFill>
                <a:latin typeface="Arial"/>
                <a:cs typeface="Arial"/>
              </a:rPr>
            </a:br>
            <a:r>
              <a:rPr lang="fr-CA" sz="1800" dirty="0">
                <a:solidFill>
                  <a:srgbClr val="FFFFFF"/>
                </a:solidFill>
                <a:latin typeface="Arial"/>
                <a:cs typeface="Arial"/>
              </a:rPr>
              <a:t>concernant la violence conjugale?</a:t>
            </a:r>
            <a:endParaRPr lang="fr-CA" sz="1800" dirty="0">
              <a:latin typeface="Arial"/>
              <a:ea typeface="Calibri" pitchFamily="34" charset="0"/>
              <a:cs typeface="Arial"/>
            </a:endParaRPr>
          </a:p>
          <a:p>
            <a:pPr marL="1080000" indent="-288000">
              <a:spcBef>
                <a:spcPts val="400"/>
              </a:spcBef>
            </a:pPr>
            <a:endParaRPr lang="fr-CA" sz="6400" dirty="0">
              <a:latin typeface="Arial" charset="0"/>
              <a:cs typeface="Arial" charset="0"/>
            </a:endParaRPr>
          </a:p>
          <a:p>
            <a:pPr marL="1080000" indent="-288000">
              <a:spcBef>
                <a:spcPts val="400"/>
              </a:spcBef>
            </a:pPr>
            <a:endParaRPr lang="fr-CA" dirty="0"/>
          </a:p>
        </p:txBody>
      </p:sp>
      <p:sp>
        <p:nvSpPr>
          <p:cNvPr id="6" name="Titre 1"/>
          <p:cNvSpPr txBox="1">
            <a:spLocks/>
          </p:cNvSpPr>
          <p:nvPr/>
        </p:nvSpPr>
        <p:spPr>
          <a:xfrm>
            <a:off x="0" y="274638"/>
            <a:ext cx="91440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CA" sz="3600" dirty="0">
                <a:solidFill>
                  <a:srgbClr val="00B0F0"/>
                </a:solidFill>
              </a:rPr>
              <a:t/>
            </a:r>
            <a:br>
              <a:rPr lang="en-CA" sz="3600" dirty="0">
                <a:solidFill>
                  <a:srgbClr val="00B0F0"/>
                </a:solidFill>
              </a:rPr>
            </a:br>
            <a:r>
              <a:rPr lang="en-CA" sz="3600" dirty="0" err="1">
                <a:solidFill>
                  <a:srgbClr val="FFFFFF"/>
                </a:solidFill>
              </a:rPr>
              <a:t>Démarche</a:t>
            </a:r>
            <a:r>
              <a:rPr lang="en-CA" sz="3600" dirty="0">
                <a:solidFill>
                  <a:srgbClr val="FFFFFF"/>
                </a:solidFill>
              </a:rPr>
              <a:t> de </a:t>
            </a:r>
            <a:r>
              <a:rPr lang="en-CA" sz="3600" dirty="0" err="1">
                <a:solidFill>
                  <a:srgbClr val="FFFFFF"/>
                </a:solidFill>
              </a:rPr>
              <a:t>l’atelier</a:t>
            </a:r>
            <a:r>
              <a:rPr lang="en-CA" sz="3600" dirty="0">
                <a:solidFill>
                  <a:srgbClr val="FFFFFF"/>
                </a:solidFill>
              </a:rPr>
              <a:t> de </a:t>
            </a:r>
            <a:r>
              <a:rPr lang="en-CA" sz="3600" dirty="0" err="1">
                <a:solidFill>
                  <a:srgbClr val="FFFFFF"/>
                </a:solidFill>
              </a:rPr>
              <a:t>création</a:t>
            </a:r>
            <a:endParaRPr lang="fr-CA" sz="3600" dirty="0">
              <a:solidFill>
                <a:srgbClr val="FFFFFF"/>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096536163"/>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64296"/>
            <a:ext cx="9144000" cy="5193704"/>
          </a:xfrm>
        </p:spPr>
        <p:txBody>
          <a:bodyPr>
            <a:normAutofit/>
          </a:bodyPr>
          <a:lstStyle/>
          <a:p>
            <a:pPr marL="1080000" indent="-288000">
              <a:lnSpc>
                <a:spcPct val="120000"/>
              </a:lnSpc>
              <a:spcBef>
                <a:spcPts val="400"/>
              </a:spcBef>
              <a:buNone/>
            </a:pPr>
            <a:r>
              <a:rPr lang="fr-CA" sz="1600" dirty="0">
                <a:latin typeface="Arial"/>
                <a:cs typeface="Arial"/>
              </a:rPr>
              <a:t>Total : </a:t>
            </a:r>
            <a:r>
              <a:rPr lang="fr-CA" sz="1600" dirty="0">
                <a:solidFill>
                  <a:srgbClr val="FFC000"/>
                </a:solidFill>
                <a:latin typeface="Arial"/>
                <a:cs typeface="Arial"/>
              </a:rPr>
              <a:t>267 dessins</a:t>
            </a:r>
          </a:p>
          <a:p>
            <a:pPr marL="1080000" lvl="2" indent="-288000">
              <a:lnSpc>
                <a:spcPct val="120000"/>
              </a:lnSpc>
              <a:spcBef>
                <a:spcPts val="400"/>
              </a:spcBef>
              <a:buSzPct val="65000"/>
              <a:buFont typeface="Wingdings" charset="2"/>
              <a:buChar char="§"/>
            </a:pPr>
            <a:r>
              <a:rPr lang="fr-CA" sz="1600" dirty="0">
                <a:latin typeface="Arial"/>
                <a:cs typeface="Arial"/>
              </a:rPr>
              <a:t>101 dessins réalisés par des filles</a:t>
            </a:r>
          </a:p>
          <a:p>
            <a:pPr marL="1080000" lvl="2" indent="-288000">
              <a:lnSpc>
                <a:spcPct val="120000"/>
              </a:lnSpc>
              <a:spcBef>
                <a:spcPts val="400"/>
              </a:spcBef>
              <a:buSzPct val="65000"/>
              <a:buFont typeface="Wingdings" charset="2"/>
              <a:buChar char="§"/>
            </a:pPr>
            <a:r>
              <a:rPr lang="fr-CA" sz="1600" dirty="0">
                <a:latin typeface="Arial"/>
                <a:cs typeface="Arial"/>
              </a:rPr>
              <a:t>166 par des garçons</a:t>
            </a:r>
          </a:p>
        </p:txBody>
      </p:sp>
      <p:graphicFrame>
        <p:nvGraphicFramePr>
          <p:cNvPr id="5" name="Tableau 4"/>
          <p:cNvGraphicFramePr>
            <a:graphicFrameLocks noGrp="1"/>
          </p:cNvGraphicFramePr>
          <p:nvPr>
            <p:extLst>
              <p:ext uri="{D42A27DB-BD31-4B8C-83A1-F6EECF244321}">
                <p14:modId xmlns:p14="http://schemas.microsoft.com/office/powerpoint/2010/main" val="1969204759"/>
              </p:ext>
            </p:extLst>
          </p:nvPr>
        </p:nvGraphicFramePr>
        <p:xfrm>
          <a:off x="1187624" y="3356990"/>
          <a:ext cx="7056784" cy="3520440"/>
        </p:xfrm>
        <a:graphic>
          <a:graphicData uri="http://schemas.openxmlformats.org/drawingml/2006/table">
            <a:tbl>
              <a:tblPr firstRow="1" bandRow="1">
                <a:tableStyleId>{5C22544A-7EE6-4342-B048-85BDC9FD1C3A}</a:tableStyleId>
              </a:tblPr>
              <a:tblGrid>
                <a:gridCol w="3714096">
                  <a:extLst>
                    <a:ext uri="{9D8B030D-6E8A-4147-A177-3AD203B41FA5}">
                      <a16:colId xmlns:a16="http://schemas.microsoft.com/office/drawing/2014/main" xmlns="" val="20000"/>
                    </a:ext>
                  </a:extLst>
                </a:gridCol>
                <a:gridCol w="3342688">
                  <a:extLst>
                    <a:ext uri="{9D8B030D-6E8A-4147-A177-3AD203B41FA5}">
                      <a16:colId xmlns:a16="http://schemas.microsoft.com/office/drawing/2014/main" xmlns="" val="20001"/>
                    </a:ext>
                  </a:extLst>
                </a:gridCol>
              </a:tblGrid>
              <a:tr h="442335">
                <a:tc>
                  <a:txBody>
                    <a:bodyPr/>
                    <a:lstStyle/>
                    <a:p>
                      <a:pPr algn="ctr">
                        <a:lnSpc>
                          <a:spcPct val="150000"/>
                        </a:lnSpc>
                      </a:pPr>
                      <a:r>
                        <a:rPr lang="fr-CA" sz="1800" b="1" dirty="0">
                          <a:solidFill>
                            <a:schemeClr val="bg2"/>
                          </a:solidFill>
                          <a:latin typeface="Arial"/>
                          <a:cs typeface="Arial"/>
                        </a:rPr>
                        <a:t>Âge des participants(es)</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Arial"/>
                          <a:cs typeface="Arial"/>
                        </a:rPr>
                        <a:t>Nombre de dessins</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0"/>
                  </a:ext>
                </a:extLst>
              </a:tr>
              <a:tr h="442335">
                <a:tc>
                  <a:txBody>
                    <a:bodyPr/>
                    <a:lstStyle/>
                    <a:p>
                      <a:pPr algn="ctr">
                        <a:lnSpc>
                          <a:spcPct val="150000"/>
                        </a:lnSpc>
                      </a:pPr>
                      <a:r>
                        <a:rPr lang="fr-CA" sz="1800" b="1" dirty="0">
                          <a:solidFill>
                            <a:schemeClr val="bg2"/>
                          </a:solidFill>
                          <a:latin typeface="Arial"/>
                          <a:cs typeface="Arial"/>
                        </a:rPr>
                        <a:t>8 ans</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Arial"/>
                          <a:cs typeface="Arial"/>
                        </a:rPr>
                        <a:t>27</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442335">
                <a:tc>
                  <a:txBody>
                    <a:bodyPr/>
                    <a:lstStyle/>
                    <a:p>
                      <a:pPr algn="ctr">
                        <a:lnSpc>
                          <a:spcPct val="150000"/>
                        </a:lnSpc>
                      </a:pPr>
                      <a:r>
                        <a:rPr lang="fr-CA" sz="1800" b="1" dirty="0">
                          <a:solidFill>
                            <a:schemeClr val="bg2"/>
                          </a:solidFill>
                          <a:latin typeface="Arial"/>
                          <a:cs typeface="Arial"/>
                        </a:rPr>
                        <a:t>9 ans</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Arial"/>
                          <a:cs typeface="Arial"/>
                        </a:rPr>
                        <a:t>38</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442335">
                <a:tc>
                  <a:txBody>
                    <a:bodyPr/>
                    <a:lstStyle/>
                    <a:p>
                      <a:pPr algn="ctr">
                        <a:lnSpc>
                          <a:spcPct val="150000"/>
                        </a:lnSpc>
                      </a:pPr>
                      <a:r>
                        <a:rPr lang="fr-CA" sz="1800" b="1" dirty="0">
                          <a:solidFill>
                            <a:schemeClr val="bg2"/>
                          </a:solidFill>
                          <a:latin typeface="Arial"/>
                          <a:cs typeface="Arial"/>
                        </a:rPr>
                        <a:t>10</a:t>
                      </a:r>
                      <a:r>
                        <a:rPr lang="fr-CA" sz="1800" b="1" baseline="0" dirty="0">
                          <a:solidFill>
                            <a:schemeClr val="bg2"/>
                          </a:solidFill>
                          <a:latin typeface="Arial"/>
                          <a:cs typeface="Arial"/>
                        </a:rPr>
                        <a:t> ans</a:t>
                      </a:r>
                      <a:endParaRPr lang="fr-CA" sz="1800" b="1" dirty="0">
                        <a:solidFill>
                          <a:schemeClr val="bg2"/>
                        </a:solidFill>
                        <a:latin typeface="Arial"/>
                        <a:cs typeface="Aria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Arial"/>
                          <a:cs typeface="Arial"/>
                        </a:rPr>
                        <a:t>23</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r h="442335">
                <a:tc>
                  <a:txBody>
                    <a:bodyPr/>
                    <a:lstStyle/>
                    <a:p>
                      <a:pPr algn="ctr">
                        <a:lnSpc>
                          <a:spcPct val="150000"/>
                        </a:lnSpc>
                      </a:pPr>
                      <a:r>
                        <a:rPr lang="fr-CA" sz="1800" b="1" dirty="0">
                          <a:solidFill>
                            <a:schemeClr val="bg2"/>
                          </a:solidFill>
                          <a:latin typeface="Arial"/>
                          <a:cs typeface="Arial"/>
                        </a:rPr>
                        <a:t>11 ans</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Arial"/>
                          <a:cs typeface="Arial"/>
                        </a:rPr>
                        <a:t>87</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4"/>
                  </a:ext>
                </a:extLst>
              </a:tr>
              <a:tr h="442335">
                <a:tc>
                  <a:txBody>
                    <a:bodyPr/>
                    <a:lstStyle/>
                    <a:p>
                      <a:pPr algn="ctr">
                        <a:lnSpc>
                          <a:spcPct val="150000"/>
                        </a:lnSpc>
                      </a:pPr>
                      <a:r>
                        <a:rPr lang="fr-CA" sz="1800" b="1" dirty="0">
                          <a:solidFill>
                            <a:schemeClr val="bg2"/>
                          </a:solidFill>
                          <a:latin typeface="Arial"/>
                          <a:cs typeface="Arial"/>
                        </a:rPr>
                        <a:t>12 ans</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Arial"/>
                          <a:cs typeface="Arial"/>
                        </a:rPr>
                        <a:t>77</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5"/>
                  </a:ext>
                </a:extLst>
              </a:tr>
              <a:tr h="442335">
                <a:tc>
                  <a:txBody>
                    <a:bodyPr/>
                    <a:lstStyle/>
                    <a:p>
                      <a:pPr algn="ctr">
                        <a:lnSpc>
                          <a:spcPct val="150000"/>
                        </a:lnSpc>
                      </a:pPr>
                      <a:r>
                        <a:rPr lang="fr-CA" sz="1800" b="1" dirty="0">
                          <a:solidFill>
                            <a:schemeClr val="bg2"/>
                          </a:solidFill>
                          <a:latin typeface="Arial"/>
                          <a:cs typeface="Arial"/>
                        </a:rPr>
                        <a:t>13 ans</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50000"/>
                        </a:lnSpc>
                      </a:pPr>
                      <a:r>
                        <a:rPr lang="fr-CA" sz="1800" b="1" dirty="0">
                          <a:solidFill>
                            <a:schemeClr val="bg2"/>
                          </a:solidFill>
                          <a:latin typeface="Arial"/>
                          <a:cs typeface="Arial"/>
                        </a:rPr>
                        <a:t>15</a:t>
                      </a: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6"/>
                  </a:ext>
                </a:extLst>
              </a:tr>
            </a:tbl>
          </a:graphicData>
        </a:graphic>
      </p:graphicFrame>
      <p:sp>
        <p:nvSpPr>
          <p:cNvPr id="7" name="Titre 1"/>
          <p:cNvSpPr txBox="1">
            <a:spLocks/>
          </p:cNvSpPr>
          <p:nvPr/>
        </p:nvSpPr>
        <p:spPr>
          <a:xfrm>
            <a:off x="0" y="260648"/>
            <a:ext cx="91440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CA" sz="3600" dirty="0">
                <a:solidFill>
                  <a:srgbClr val="00B0F0"/>
                </a:solidFill>
              </a:rPr>
              <a:t/>
            </a:r>
            <a:br>
              <a:rPr lang="en-CA" sz="3600" dirty="0">
                <a:solidFill>
                  <a:srgbClr val="00B0F0"/>
                </a:solidFill>
              </a:rPr>
            </a:br>
            <a:r>
              <a:rPr lang="en-CA" sz="3600" dirty="0" err="1">
                <a:solidFill>
                  <a:srgbClr val="FFFFFF"/>
                </a:solidFill>
              </a:rPr>
              <a:t>Résultats</a:t>
            </a:r>
            <a:endParaRPr lang="fr-CA" sz="3600" dirty="0">
              <a:solidFill>
                <a:srgbClr val="FFFFFF"/>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1096536163"/>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1340768"/>
            <a:ext cx="9144000" cy="4709160"/>
          </a:xfrm>
        </p:spPr>
        <p:txBody>
          <a:bodyPr>
            <a:normAutofit/>
          </a:bodyPr>
          <a:lstStyle/>
          <a:p>
            <a:pPr marL="137160" indent="0">
              <a:lnSpc>
                <a:spcPct val="150000"/>
              </a:lnSpc>
              <a:spcAft>
                <a:spcPts val="600"/>
              </a:spcAft>
              <a:buNone/>
            </a:pPr>
            <a:endParaRPr lang="fr-CA" dirty="0">
              <a:latin typeface="+mj-lt"/>
            </a:endParaRPr>
          </a:p>
          <a:p>
            <a:pPr marL="1080000" indent="-288000">
              <a:lnSpc>
                <a:spcPct val="150000"/>
              </a:lnSpc>
              <a:spcBef>
                <a:spcPts val="400"/>
              </a:spcBef>
              <a:spcAft>
                <a:spcPts val="600"/>
              </a:spcAft>
              <a:buFont typeface="Wingdings" charset="2"/>
              <a:buChar char="§"/>
            </a:pPr>
            <a:r>
              <a:rPr lang="fr-CA" sz="2000" dirty="0">
                <a:latin typeface="+mj-lt"/>
              </a:rPr>
              <a:t>Se battre avec des gestes et des mots/mots méchants</a:t>
            </a:r>
          </a:p>
          <a:p>
            <a:pPr marL="1080000" indent="-288000">
              <a:lnSpc>
                <a:spcPct val="110000"/>
              </a:lnSpc>
              <a:spcBef>
                <a:spcPts val="400"/>
              </a:spcBef>
              <a:spcAft>
                <a:spcPts val="600"/>
              </a:spcAft>
              <a:buFont typeface="Wingdings" charset="2"/>
              <a:buChar char="§"/>
            </a:pPr>
            <a:r>
              <a:rPr lang="fr-CA" sz="2000" dirty="0">
                <a:latin typeface="+mj-lt"/>
              </a:rPr>
              <a:t>Conjoints, en couple, entre adultes, entre amoureux,</a:t>
            </a:r>
            <a:br>
              <a:rPr lang="fr-CA" sz="2000" dirty="0">
                <a:latin typeface="+mj-lt"/>
              </a:rPr>
            </a:br>
            <a:r>
              <a:rPr lang="fr-CA" sz="2000" dirty="0">
                <a:latin typeface="+mj-lt"/>
              </a:rPr>
              <a:t>habiter même maison ou non</a:t>
            </a:r>
          </a:p>
          <a:p>
            <a:pPr marL="1080000" indent="-288000">
              <a:lnSpc>
                <a:spcPct val="150000"/>
              </a:lnSpc>
              <a:spcBef>
                <a:spcPts val="400"/>
              </a:spcBef>
              <a:spcAft>
                <a:spcPts val="600"/>
              </a:spcAft>
              <a:buFont typeface="Wingdings" charset="2"/>
              <a:buChar char="§"/>
            </a:pPr>
            <a:r>
              <a:rPr lang="fr-CA" sz="2000" dirty="0">
                <a:latin typeface="+mj-lt"/>
              </a:rPr>
              <a:t>Peut faire des blessés physiquement et émotionnellement</a:t>
            </a:r>
          </a:p>
          <a:p>
            <a:pPr marL="1080000" indent="-288000">
              <a:lnSpc>
                <a:spcPct val="150000"/>
              </a:lnSpc>
              <a:spcBef>
                <a:spcPts val="400"/>
              </a:spcBef>
              <a:spcAft>
                <a:spcPts val="600"/>
              </a:spcAft>
              <a:buFont typeface="Wingdings" charset="2"/>
              <a:buChar char="§"/>
            </a:pPr>
            <a:r>
              <a:rPr lang="fr-CA" sz="2000" dirty="0">
                <a:latin typeface="+mj-lt"/>
              </a:rPr>
              <a:t>Crier fort/ On se bouche les oreilles</a:t>
            </a:r>
          </a:p>
          <a:p>
            <a:pPr marL="1080000" indent="-288000">
              <a:lnSpc>
                <a:spcPct val="150000"/>
              </a:lnSpc>
              <a:spcBef>
                <a:spcPts val="400"/>
              </a:spcBef>
              <a:spcAft>
                <a:spcPts val="600"/>
              </a:spcAft>
              <a:buFont typeface="Wingdings" charset="2"/>
              <a:buChar char="§"/>
            </a:pPr>
            <a:r>
              <a:rPr lang="fr-CA" sz="2000" dirty="0">
                <a:latin typeface="+mj-lt"/>
              </a:rPr>
              <a:t>Les objets peuvent devenir une arme</a:t>
            </a:r>
          </a:p>
          <a:p>
            <a:pPr marL="1080000" indent="-288000">
              <a:lnSpc>
                <a:spcPct val="150000"/>
              </a:lnSpc>
              <a:spcBef>
                <a:spcPts val="400"/>
              </a:spcBef>
              <a:spcAft>
                <a:spcPts val="600"/>
              </a:spcAft>
              <a:buFont typeface="Wingdings" charset="2"/>
              <a:buChar char="§"/>
            </a:pPr>
            <a:r>
              <a:rPr lang="fr-CA" sz="2000" dirty="0">
                <a:latin typeface="+mj-lt"/>
              </a:rPr>
              <a:t>Séparation</a:t>
            </a:r>
          </a:p>
        </p:txBody>
      </p:sp>
      <p:sp>
        <p:nvSpPr>
          <p:cNvPr id="6"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150000"/>
              </a:lnSpc>
            </a:pPr>
            <a:r>
              <a:rPr lang="en-CA" sz="2400" dirty="0">
                <a:solidFill>
                  <a:srgbClr val="FFFFFF"/>
                </a:solidFill>
              </a:rPr>
              <a:t>Pour </a:t>
            </a:r>
            <a:r>
              <a:rPr lang="en-CA" sz="2400" dirty="0" err="1">
                <a:solidFill>
                  <a:srgbClr val="FFFFFF"/>
                </a:solidFill>
              </a:rPr>
              <a:t>moi</a:t>
            </a:r>
            <a:r>
              <a:rPr lang="en-CA" sz="2400" dirty="0">
                <a:solidFill>
                  <a:srgbClr val="FFFFFF"/>
                </a:solidFill>
              </a:rPr>
              <a:t>, la violence </a:t>
            </a:r>
            <a:r>
              <a:rPr lang="en-CA" sz="2400" dirty="0" err="1">
                <a:solidFill>
                  <a:srgbClr val="FFFFFF"/>
                </a:solidFill>
              </a:rPr>
              <a:t>conjugale</a:t>
            </a:r>
            <a:r>
              <a:rPr lang="en-CA" sz="2400" dirty="0">
                <a:solidFill>
                  <a:srgbClr val="FFFFFF"/>
                </a:solidFill>
              </a:rPr>
              <a:t> </a:t>
            </a:r>
            <a:r>
              <a:rPr lang="en-CA" sz="2400" dirty="0" err="1">
                <a:solidFill>
                  <a:srgbClr val="FFFFFF"/>
                </a:solidFill>
              </a:rPr>
              <a:t>c’est</a:t>
            </a:r>
            <a:r>
              <a:rPr lang="en-CA" sz="2400" dirty="0">
                <a:solidFill>
                  <a:srgbClr val="FFFFFF"/>
                </a:solidFill>
              </a:rPr>
              <a:t>…</a:t>
            </a:r>
          </a:p>
          <a:p>
            <a:endParaRPr lang="fr-CA" sz="2800" dirty="0">
              <a:solidFill>
                <a:srgbClr val="FFFFFF"/>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3" name="ZoneTexte 2"/>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1</a:t>
            </a:r>
            <a:r>
              <a:rPr lang="en-CA" sz="1200" baseline="30000" dirty="0">
                <a:solidFill>
                  <a:srgbClr val="FFC000"/>
                </a:solidFill>
                <a:cs typeface="Arial"/>
              </a:rPr>
              <a:t>ère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able Carrefour 2015-2016\Comités\Comité EEVC\Innovation sociale\Dessins sélectionnées pour étudiants\a0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645"/>
          <a:stretch/>
        </p:blipFill>
        <p:spPr bwMode="auto">
          <a:xfrm>
            <a:off x="2578856" y="1358271"/>
            <a:ext cx="4009368" cy="53108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13"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150000"/>
              </a:lnSpc>
            </a:pPr>
            <a:r>
              <a:rPr lang="en-CA" sz="2400" dirty="0">
                <a:solidFill>
                  <a:srgbClr val="FFFFFF"/>
                </a:solidFill>
              </a:rPr>
              <a:t>Pour </a:t>
            </a:r>
            <a:r>
              <a:rPr lang="en-CA" sz="2400" dirty="0" err="1">
                <a:solidFill>
                  <a:srgbClr val="FFFFFF"/>
                </a:solidFill>
              </a:rPr>
              <a:t>moi</a:t>
            </a:r>
            <a:r>
              <a:rPr lang="en-CA" sz="2400" dirty="0">
                <a:solidFill>
                  <a:srgbClr val="FFFFFF"/>
                </a:solidFill>
              </a:rPr>
              <a:t>, la violence </a:t>
            </a:r>
            <a:r>
              <a:rPr lang="en-CA" sz="2400" dirty="0" err="1">
                <a:solidFill>
                  <a:srgbClr val="FFFFFF"/>
                </a:solidFill>
              </a:rPr>
              <a:t>conjugale</a:t>
            </a:r>
            <a:r>
              <a:rPr lang="en-CA" sz="2400" dirty="0">
                <a:solidFill>
                  <a:srgbClr val="FFFFFF"/>
                </a:solidFill>
              </a:rPr>
              <a:t> </a:t>
            </a:r>
            <a:r>
              <a:rPr lang="en-CA" sz="2400" dirty="0" err="1">
                <a:solidFill>
                  <a:srgbClr val="FFFFFF"/>
                </a:solidFill>
              </a:rPr>
              <a:t>c’est</a:t>
            </a:r>
            <a:r>
              <a:rPr lang="en-CA" sz="2400" dirty="0">
                <a:solidFill>
                  <a:srgbClr val="FFFFFF"/>
                </a:solidFill>
              </a:rPr>
              <a:t>…</a:t>
            </a:r>
          </a:p>
          <a:p>
            <a:endParaRPr lang="fr-CA" sz="2800" dirty="0">
              <a:solidFill>
                <a:srgbClr val="FFFFFF"/>
              </a:solidFill>
            </a:endParaRPr>
          </a:p>
        </p:txBody>
      </p:sp>
      <p:sp>
        <p:nvSpPr>
          <p:cNvPr id="14" name="ZoneTexte 13"/>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1</a:t>
            </a:r>
            <a:r>
              <a:rPr lang="en-CA" sz="1200" baseline="30000" dirty="0">
                <a:solidFill>
                  <a:srgbClr val="FFC000"/>
                </a:solidFill>
                <a:cs typeface="Arial"/>
              </a:rPr>
              <a:t>ère  </a:t>
            </a:r>
            <a:r>
              <a:rPr lang="en-CA" sz="1200" dirty="0" err="1">
                <a:solidFill>
                  <a:srgbClr val="FFC000"/>
                </a:solidFill>
                <a:cs typeface="Arial"/>
              </a:rPr>
              <a:t>partie</a:t>
            </a:r>
            <a:endParaRPr lang="fr-CA" sz="1200" dirty="0">
              <a:cs typeface="Arial"/>
            </a:endParaRPr>
          </a:p>
        </p:txBody>
      </p:sp>
    </p:spTree>
    <p:extLst>
      <p:ext uri="{BB962C8B-B14F-4D97-AF65-F5344CB8AC3E}">
        <p14:creationId xmlns:p14="http://schemas.microsoft.com/office/powerpoint/2010/main" val="1252877796"/>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Plan de présentation</a:t>
            </a:r>
          </a:p>
        </p:txBody>
      </p:sp>
      <p:sp>
        <p:nvSpPr>
          <p:cNvPr id="3" name="Espace réservé du contenu 2"/>
          <p:cNvSpPr>
            <a:spLocks noGrp="1"/>
          </p:cNvSpPr>
          <p:nvPr>
            <p:ph idx="1"/>
          </p:nvPr>
        </p:nvSpPr>
        <p:spPr/>
        <p:txBody>
          <a:bodyPr/>
          <a:lstStyle/>
          <a:p>
            <a:r>
              <a:rPr lang="fr-CA" dirty="0"/>
              <a:t>Partenariat</a:t>
            </a:r>
          </a:p>
          <a:p>
            <a:r>
              <a:rPr lang="fr-CA" dirty="0"/>
              <a:t>Méthodologie de la recension</a:t>
            </a:r>
          </a:p>
          <a:p>
            <a:r>
              <a:rPr lang="fr-CA" dirty="0"/>
              <a:t>Résultats descriptifs</a:t>
            </a:r>
          </a:p>
          <a:p>
            <a:r>
              <a:rPr lang="fr-CA" dirty="0"/>
              <a:t>Enjeux de la prévention primaire</a:t>
            </a:r>
          </a:p>
          <a:p>
            <a:r>
              <a:rPr lang="fr-CA" dirty="0"/>
              <a:t>Conclusion</a:t>
            </a:r>
          </a:p>
        </p:txBody>
      </p:sp>
    </p:spTree>
    <p:extLst>
      <p:ext uri="{BB962C8B-B14F-4D97-AF65-F5344CB8AC3E}">
        <p14:creationId xmlns:p14="http://schemas.microsoft.com/office/powerpoint/2010/main" val="1273327373"/>
      </p:ext>
    </p:extLst>
  </p:cSld>
  <p:clrMapOvr>
    <a:masterClrMapping/>
  </p:clrMapOvr>
  <p:transition spd="med">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Table Carrefour 2014-2015\Comités\Comité EEVC\Projet écoles\Dessins_ateliers_enfants\Dessins_BasRes_JPG\Sélection présentation\a049.jpg"/>
          <p:cNvPicPr>
            <a:picLocks noGrp="1" noChangeAspect="1" noChangeArrowheads="1"/>
          </p:cNvPicPr>
          <p:nvPr>
            <p:ph idx="1"/>
          </p:nvPr>
        </p:nvPicPr>
        <p:blipFill rotWithShape="1">
          <a:blip r:embed="rId3" cstate="print"/>
          <a:srcRect t="1" b="908"/>
          <a:stretch/>
        </p:blipFill>
        <p:spPr bwMode="auto">
          <a:xfrm>
            <a:off x="1250841" y="1628775"/>
            <a:ext cx="6782018" cy="5040313"/>
          </a:xfrm>
          <a:prstGeom prst="rect">
            <a:avLst/>
          </a:prstGeom>
          <a:noFill/>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150000"/>
              </a:lnSpc>
            </a:pPr>
            <a:r>
              <a:rPr lang="en-CA" sz="2400" dirty="0">
                <a:solidFill>
                  <a:srgbClr val="FFFFFF"/>
                </a:solidFill>
              </a:rPr>
              <a:t>Pour </a:t>
            </a:r>
            <a:r>
              <a:rPr lang="en-CA" sz="2400" dirty="0" err="1">
                <a:solidFill>
                  <a:srgbClr val="FFFFFF"/>
                </a:solidFill>
              </a:rPr>
              <a:t>moi</a:t>
            </a:r>
            <a:r>
              <a:rPr lang="en-CA" sz="2400" dirty="0">
                <a:solidFill>
                  <a:srgbClr val="FFFFFF"/>
                </a:solidFill>
              </a:rPr>
              <a:t>, la violence </a:t>
            </a:r>
            <a:r>
              <a:rPr lang="en-CA" sz="2400" dirty="0" err="1">
                <a:solidFill>
                  <a:srgbClr val="FFFFFF"/>
                </a:solidFill>
              </a:rPr>
              <a:t>conjugale</a:t>
            </a:r>
            <a:r>
              <a:rPr lang="en-CA" sz="2400" dirty="0">
                <a:solidFill>
                  <a:srgbClr val="FFFFFF"/>
                </a:solidFill>
              </a:rPr>
              <a:t> </a:t>
            </a:r>
            <a:r>
              <a:rPr lang="en-CA" sz="2400" dirty="0" err="1">
                <a:solidFill>
                  <a:srgbClr val="FFFFFF"/>
                </a:solidFill>
              </a:rPr>
              <a:t>c’est</a:t>
            </a:r>
            <a:r>
              <a:rPr lang="en-CA" sz="2400" dirty="0">
                <a:solidFill>
                  <a:srgbClr val="FFFFFF"/>
                </a:solidFill>
              </a:rPr>
              <a:t>…</a:t>
            </a:r>
          </a:p>
          <a:p>
            <a:endParaRPr lang="fr-CA" sz="2800" dirty="0">
              <a:solidFill>
                <a:srgbClr val="FFFFFF"/>
              </a:solidFill>
            </a:endParaRPr>
          </a:p>
        </p:txBody>
      </p:sp>
      <p:sp>
        <p:nvSpPr>
          <p:cNvPr id="9" name="ZoneTexte 8"/>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1</a:t>
            </a:r>
            <a:r>
              <a:rPr lang="en-CA" sz="1200" baseline="30000" dirty="0">
                <a:solidFill>
                  <a:srgbClr val="FFC000"/>
                </a:solidFill>
                <a:cs typeface="Arial"/>
              </a:rPr>
              <a:t>ère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Table Carrefour 2014-2015\Comités\Comité EEVC\Projet écoles\Dessins_ateliers_enfants\Dessins_BasRes_JPG\Sélection présentation\Deuxième sélection\Quoi v.c\a072.jpg"/>
          <p:cNvPicPr>
            <a:picLocks noGrp="1" noChangeAspect="1" noChangeArrowheads="1"/>
          </p:cNvPicPr>
          <p:nvPr>
            <p:ph idx="1"/>
          </p:nvPr>
        </p:nvPicPr>
        <p:blipFill rotWithShape="1">
          <a:blip r:embed="rId3" cstate="print"/>
          <a:srcRect t="-675" b="1103"/>
          <a:stretch/>
        </p:blipFill>
        <p:spPr bwMode="auto">
          <a:xfrm>
            <a:off x="1257473" y="1594660"/>
            <a:ext cx="6768753" cy="5054817"/>
          </a:xfrm>
          <a:prstGeom prst="rect">
            <a:avLst/>
          </a:prstGeom>
          <a:noFill/>
        </p:spPr>
      </p:pic>
      <p:graphicFrame>
        <p:nvGraphicFramePr>
          <p:cNvPr id="5" name="Tableau 4"/>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6"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150000"/>
              </a:lnSpc>
            </a:pPr>
            <a:r>
              <a:rPr lang="en-CA" sz="2400" dirty="0">
                <a:solidFill>
                  <a:srgbClr val="FFFFFF"/>
                </a:solidFill>
              </a:rPr>
              <a:t>Pour </a:t>
            </a:r>
            <a:r>
              <a:rPr lang="en-CA" sz="2400" dirty="0" err="1">
                <a:solidFill>
                  <a:srgbClr val="FFFFFF"/>
                </a:solidFill>
              </a:rPr>
              <a:t>moi</a:t>
            </a:r>
            <a:r>
              <a:rPr lang="en-CA" sz="2400" dirty="0">
                <a:solidFill>
                  <a:srgbClr val="FFFFFF"/>
                </a:solidFill>
              </a:rPr>
              <a:t>, la violence </a:t>
            </a:r>
            <a:r>
              <a:rPr lang="en-CA" sz="2400" dirty="0" err="1">
                <a:solidFill>
                  <a:srgbClr val="FFFFFF"/>
                </a:solidFill>
              </a:rPr>
              <a:t>conjugale</a:t>
            </a:r>
            <a:r>
              <a:rPr lang="en-CA" sz="2400" dirty="0">
                <a:solidFill>
                  <a:srgbClr val="FFFFFF"/>
                </a:solidFill>
              </a:rPr>
              <a:t> </a:t>
            </a:r>
            <a:r>
              <a:rPr lang="en-CA" sz="2400" dirty="0" err="1">
                <a:solidFill>
                  <a:srgbClr val="FFFFFF"/>
                </a:solidFill>
              </a:rPr>
              <a:t>c’est</a:t>
            </a:r>
            <a:r>
              <a:rPr lang="en-CA" sz="2400" dirty="0">
                <a:solidFill>
                  <a:srgbClr val="FFFFFF"/>
                </a:solidFill>
              </a:rPr>
              <a:t>…</a:t>
            </a:r>
          </a:p>
          <a:p>
            <a:endParaRPr lang="fr-CA" sz="2800" dirty="0">
              <a:solidFill>
                <a:srgbClr val="FFFFFF"/>
              </a:solidFill>
            </a:endParaRPr>
          </a:p>
        </p:txBody>
      </p:sp>
      <p:sp>
        <p:nvSpPr>
          <p:cNvPr id="7" name="ZoneTexte 6"/>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1</a:t>
            </a:r>
            <a:r>
              <a:rPr lang="en-CA" sz="1200" baseline="30000" dirty="0">
                <a:solidFill>
                  <a:srgbClr val="FFC000"/>
                </a:solidFill>
                <a:cs typeface="Arial"/>
              </a:rPr>
              <a:t>ère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pPr>
              <a:lnSpc>
                <a:spcPct val="150000"/>
              </a:lnSpc>
              <a:spcBef>
                <a:spcPts val="0"/>
              </a:spcBef>
            </a:pP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300" dirty="0">
                <a:ln>
                  <a:noFill/>
                </a:ln>
                <a:solidFill>
                  <a:srgbClr val="FFC000"/>
                </a:solidFill>
                <a:effectLst/>
                <a:latin typeface="Arial" panose="020B0604020202020204" pitchFamily="34" charset="0"/>
                <a:ea typeface="+mn-ea"/>
                <a:cs typeface="Arial" panose="020B0604020202020204" pitchFamily="34" charset="0"/>
              </a:rPr>
              <a:t>ATELIER 1 : Représentation de la violence - </a:t>
            </a:r>
            <a:r>
              <a:rPr lang="en-CA" sz="1300" dirty="0">
                <a:ln>
                  <a:noFill/>
                </a:ln>
                <a:solidFill>
                  <a:srgbClr val="FFC000"/>
                </a:solidFill>
                <a:effectLst/>
                <a:latin typeface="Arial" panose="020B0604020202020204" pitchFamily="34" charset="0"/>
                <a:ea typeface="+mn-ea"/>
                <a:cs typeface="Arial" panose="020B0604020202020204" pitchFamily="34" charset="0"/>
              </a:rPr>
              <a:t>1</a:t>
            </a:r>
            <a:r>
              <a:rPr lang="en-CA" sz="1300" baseline="30000" dirty="0">
                <a:ln>
                  <a:noFill/>
                </a:ln>
                <a:solidFill>
                  <a:srgbClr val="FFC000"/>
                </a:solidFill>
                <a:effectLst/>
                <a:latin typeface="Arial" panose="020B0604020202020204" pitchFamily="34" charset="0"/>
                <a:ea typeface="+mn-ea"/>
                <a:cs typeface="Arial" panose="020B0604020202020204" pitchFamily="34" charset="0"/>
              </a:rPr>
              <a:t>ère  </a:t>
            </a:r>
            <a:r>
              <a:rPr lang="en-CA" sz="1300" dirty="0" err="1">
                <a:ln>
                  <a:noFill/>
                </a:ln>
                <a:solidFill>
                  <a:srgbClr val="FFC000"/>
                </a:solidFill>
                <a:effectLst/>
                <a:latin typeface="Arial" panose="020B0604020202020204" pitchFamily="34" charset="0"/>
                <a:ea typeface="+mn-ea"/>
                <a:cs typeface="Arial" panose="020B0604020202020204" pitchFamily="34" charset="0"/>
              </a:rPr>
              <a:t>partie</a:t>
            </a:r>
            <a:r>
              <a:rPr lang="en-CA" sz="1200" b="0" dirty="0">
                <a:ln>
                  <a:noFill/>
                </a:ln>
                <a:solidFill>
                  <a:srgbClr val="FFC000"/>
                </a:solidFill>
                <a:effectLst/>
                <a:ea typeface="+mn-ea"/>
                <a:cs typeface="Arial"/>
              </a:rPr>
              <a:t/>
            </a:r>
            <a:br>
              <a:rPr lang="en-CA" sz="1200" b="0" dirty="0">
                <a:ln>
                  <a:noFill/>
                </a:ln>
                <a:solidFill>
                  <a:srgbClr val="FFC000"/>
                </a:solidFill>
                <a:effectLst/>
                <a:ea typeface="+mn-ea"/>
                <a:cs typeface="Arial"/>
              </a:rPr>
            </a:br>
            <a:r>
              <a:rPr lang="en-CA" sz="2400" dirty="0">
                <a:solidFill>
                  <a:srgbClr val="FFFFFF"/>
                </a:solidFill>
              </a:rPr>
              <a:t>Pour </a:t>
            </a:r>
            <a:r>
              <a:rPr lang="en-CA" sz="2400" dirty="0" err="1">
                <a:solidFill>
                  <a:srgbClr val="FFFFFF"/>
                </a:solidFill>
              </a:rPr>
              <a:t>moi</a:t>
            </a:r>
            <a:r>
              <a:rPr lang="en-CA" sz="2400" dirty="0">
                <a:solidFill>
                  <a:srgbClr val="FFFFFF"/>
                </a:solidFill>
              </a:rPr>
              <a:t>, la violence </a:t>
            </a:r>
            <a:r>
              <a:rPr lang="en-CA" sz="2400" dirty="0" err="1">
                <a:solidFill>
                  <a:srgbClr val="FFFFFF"/>
                </a:solidFill>
              </a:rPr>
              <a:t>conjugale</a:t>
            </a:r>
            <a:r>
              <a:rPr lang="en-CA" sz="2400" dirty="0">
                <a:solidFill>
                  <a:srgbClr val="FFFFFF"/>
                </a:solidFill>
              </a:rPr>
              <a:t> </a:t>
            </a:r>
            <a:r>
              <a:rPr lang="en-CA" sz="2400" dirty="0" err="1">
                <a:solidFill>
                  <a:srgbClr val="FFFFFF"/>
                </a:solidFill>
              </a:rPr>
              <a:t>c’est</a:t>
            </a:r>
            <a:r>
              <a:rPr lang="en-CA" sz="2400" dirty="0">
                <a:solidFill>
                  <a:srgbClr val="FFFFFF"/>
                </a:solidFill>
              </a:rPr>
              <a:t>…</a:t>
            </a:r>
            <a:br>
              <a:rPr lang="en-CA" sz="2400" dirty="0">
                <a:solidFill>
                  <a:srgbClr val="FFFFFF"/>
                </a:solidFill>
              </a:rPr>
            </a:br>
            <a:r>
              <a:rPr lang="en-CA" sz="2400" dirty="0">
                <a:ln>
                  <a:noFill/>
                </a:ln>
                <a:solidFill>
                  <a:srgbClr val="FFFFFF"/>
                </a:solidFill>
                <a:effectLst/>
                <a:ea typeface="+mn-ea"/>
                <a:cs typeface="+mn-cs"/>
              </a:rPr>
              <a:t/>
            </a:r>
            <a:br>
              <a:rPr lang="en-CA" sz="2400" dirty="0">
                <a:ln>
                  <a:noFill/>
                </a:ln>
                <a:solidFill>
                  <a:srgbClr val="FFFFFF"/>
                </a:solidFill>
                <a:effectLst/>
                <a:ea typeface="+mn-ea"/>
                <a:cs typeface="+mn-cs"/>
              </a:rPr>
            </a:br>
            <a:r>
              <a:rPr lang="en-CA" sz="2400" dirty="0">
                <a:ln>
                  <a:noFill/>
                </a:ln>
                <a:solidFill>
                  <a:srgbClr val="FFFFFF"/>
                </a:solidFill>
                <a:effectLst/>
                <a:ea typeface="+mn-ea"/>
                <a:cs typeface="+mn-cs"/>
              </a:rPr>
              <a:t/>
            </a:r>
            <a:br>
              <a:rPr lang="en-CA" sz="2400" dirty="0">
                <a:ln>
                  <a:noFill/>
                </a:ln>
                <a:solidFill>
                  <a:srgbClr val="FFFFFF"/>
                </a:solidFill>
                <a:effectLst/>
                <a:ea typeface="+mn-ea"/>
                <a:cs typeface="+mn-cs"/>
              </a:rPr>
            </a:br>
            <a:r>
              <a:rPr lang="fr-CA" sz="1200" dirty="0">
                <a:ln>
                  <a:noFill/>
                </a:ln>
                <a:solidFill>
                  <a:prstClr val="white"/>
                </a:solidFill>
                <a:effectLst/>
                <a:ea typeface="+mn-ea"/>
                <a:cs typeface="Arial"/>
              </a:rPr>
              <a:t/>
            </a:r>
            <a:br>
              <a:rPr lang="fr-CA" sz="1200" dirty="0">
                <a:ln>
                  <a:noFill/>
                </a:ln>
                <a:solidFill>
                  <a:prstClr val="white"/>
                </a:solidFill>
                <a:effectLst/>
                <a:ea typeface="+mn-ea"/>
                <a:cs typeface="Arial"/>
              </a:rPr>
            </a:br>
            <a:endParaRPr lang="fr-CA"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2983" y="1308168"/>
            <a:ext cx="6667409" cy="5000557"/>
          </a:xfrm>
        </p:spPr>
      </p:pic>
      <p:graphicFrame>
        <p:nvGraphicFramePr>
          <p:cNvPr id="5" name="Tableau 4"/>
          <p:cNvGraphicFramePr>
            <a:graphicFrameLocks noGrp="1"/>
          </p:cNvGraphicFramePr>
          <p:nvPr>
            <p:extLst>
              <p:ext uri="{D42A27DB-BD31-4B8C-83A1-F6EECF244321}">
                <p14:modId xmlns:p14="http://schemas.microsoft.com/office/powerpoint/2010/main" val="596307475"/>
              </p:ext>
            </p:extLst>
          </p:nvPr>
        </p:nvGraphicFramePr>
        <p:xfrm>
          <a:off x="0" y="-99392"/>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937915896"/>
      </p:ext>
    </p:extLst>
  </p:cSld>
  <p:clrMapOvr>
    <a:masterClrMapping/>
  </p:clrMapOvr>
  <p:transition spd="med">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Table Carrefour 2014-2015\Comités\Comité EEVC\Projet écoles\Dessins_ateliers_enfants\Dessins_BasRes_JPG\Sélection présentation\Deuxième sélection\Quoi v.c\a052.jpg"/>
          <p:cNvPicPr>
            <a:picLocks noGrp="1" noChangeAspect="1" noChangeArrowheads="1"/>
          </p:cNvPicPr>
          <p:nvPr>
            <p:ph idx="1"/>
          </p:nvPr>
        </p:nvPicPr>
        <p:blipFill rotWithShape="1">
          <a:blip r:embed="rId3" cstate="print"/>
          <a:srcRect r="913"/>
          <a:stretch/>
        </p:blipFill>
        <p:spPr bwMode="auto">
          <a:xfrm>
            <a:off x="2195736" y="1341438"/>
            <a:ext cx="4770953" cy="5331677"/>
          </a:xfrm>
          <a:prstGeom prst="rect">
            <a:avLst/>
          </a:prstGeom>
          <a:noFill/>
        </p:spPr>
      </p:pic>
      <p:graphicFrame>
        <p:nvGraphicFramePr>
          <p:cNvPr id="5" name="Tableau 4"/>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6"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150000"/>
              </a:lnSpc>
            </a:pPr>
            <a:r>
              <a:rPr lang="en-CA" sz="2400" dirty="0">
                <a:solidFill>
                  <a:srgbClr val="FFFFFF"/>
                </a:solidFill>
              </a:rPr>
              <a:t>Pour </a:t>
            </a:r>
            <a:r>
              <a:rPr lang="en-CA" sz="2400" dirty="0" err="1">
                <a:solidFill>
                  <a:srgbClr val="FFFFFF"/>
                </a:solidFill>
              </a:rPr>
              <a:t>moi</a:t>
            </a:r>
            <a:r>
              <a:rPr lang="en-CA" sz="2400" dirty="0">
                <a:solidFill>
                  <a:srgbClr val="FFFFFF"/>
                </a:solidFill>
              </a:rPr>
              <a:t>, la violence </a:t>
            </a:r>
            <a:r>
              <a:rPr lang="en-CA" sz="2400" dirty="0" err="1">
                <a:solidFill>
                  <a:srgbClr val="FFFFFF"/>
                </a:solidFill>
              </a:rPr>
              <a:t>conjugale</a:t>
            </a:r>
            <a:r>
              <a:rPr lang="en-CA" sz="2400" dirty="0">
                <a:solidFill>
                  <a:srgbClr val="FFFFFF"/>
                </a:solidFill>
              </a:rPr>
              <a:t> </a:t>
            </a:r>
            <a:r>
              <a:rPr lang="en-CA" sz="2400" dirty="0" err="1">
                <a:solidFill>
                  <a:srgbClr val="FFFFFF"/>
                </a:solidFill>
              </a:rPr>
              <a:t>c’est</a:t>
            </a:r>
            <a:r>
              <a:rPr lang="en-CA" sz="2400" dirty="0">
                <a:solidFill>
                  <a:srgbClr val="FFFFFF"/>
                </a:solidFill>
              </a:rPr>
              <a:t>…</a:t>
            </a:r>
          </a:p>
          <a:p>
            <a:endParaRPr lang="fr-CA" sz="2800" dirty="0">
              <a:solidFill>
                <a:srgbClr val="FFFFFF"/>
              </a:solidFill>
            </a:endParaRPr>
          </a:p>
        </p:txBody>
      </p:sp>
      <p:sp>
        <p:nvSpPr>
          <p:cNvPr id="8" name="ZoneTexte 7"/>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1</a:t>
            </a:r>
            <a:r>
              <a:rPr lang="en-CA" sz="1200" baseline="30000" dirty="0">
                <a:solidFill>
                  <a:srgbClr val="FFC000"/>
                </a:solidFill>
                <a:cs typeface="Arial"/>
              </a:rPr>
              <a:t>ère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Table Carrefour 2014-2015\Comités\Comité EEVC\Projet écoles\Dessins_ateliers_enfants\Dessins_BasRes_JPG\Sélection présentation\a143.jpg"/>
          <p:cNvPicPr>
            <a:picLocks noGrp="1" noChangeAspect="1" noChangeArrowheads="1"/>
          </p:cNvPicPr>
          <p:nvPr>
            <p:ph idx="1"/>
          </p:nvPr>
        </p:nvPicPr>
        <p:blipFill rotWithShape="1">
          <a:blip r:embed="rId3" cstate="print"/>
          <a:srcRect t="1" b="782"/>
          <a:stretch/>
        </p:blipFill>
        <p:spPr bwMode="auto">
          <a:xfrm>
            <a:off x="1187624" y="1628775"/>
            <a:ext cx="6768751" cy="5036838"/>
          </a:xfrm>
          <a:prstGeom prst="rect">
            <a:avLst/>
          </a:prstGeom>
          <a:noFill/>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7"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150000"/>
              </a:lnSpc>
            </a:pPr>
            <a:r>
              <a:rPr lang="en-CA" sz="2400" dirty="0">
                <a:solidFill>
                  <a:srgbClr val="FFFFFF"/>
                </a:solidFill>
              </a:rPr>
              <a:t>Pour </a:t>
            </a:r>
            <a:r>
              <a:rPr lang="en-CA" sz="2400" dirty="0" err="1">
                <a:solidFill>
                  <a:srgbClr val="FFFFFF"/>
                </a:solidFill>
              </a:rPr>
              <a:t>moi</a:t>
            </a:r>
            <a:r>
              <a:rPr lang="en-CA" sz="2400" dirty="0">
                <a:solidFill>
                  <a:srgbClr val="FFFFFF"/>
                </a:solidFill>
              </a:rPr>
              <a:t>, la violence </a:t>
            </a:r>
            <a:r>
              <a:rPr lang="en-CA" sz="2400" dirty="0" err="1">
                <a:solidFill>
                  <a:srgbClr val="FFFFFF"/>
                </a:solidFill>
              </a:rPr>
              <a:t>conjugale</a:t>
            </a:r>
            <a:r>
              <a:rPr lang="en-CA" sz="2400" dirty="0">
                <a:solidFill>
                  <a:srgbClr val="FFFFFF"/>
                </a:solidFill>
              </a:rPr>
              <a:t> </a:t>
            </a:r>
            <a:r>
              <a:rPr lang="en-CA" sz="2400" dirty="0" err="1">
                <a:solidFill>
                  <a:srgbClr val="FFFFFF"/>
                </a:solidFill>
              </a:rPr>
              <a:t>c’est</a:t>
            </a:r>
            <a:r>
              <a:rPr lang="en-CA" sz="2400" dirty="0">
                <a:solidFill>
                  <a:srgbClr val="FFFFFF"/>
                </a:solidFill>
              </a:rPr>
              <a:t>…</a:t>
            </a:r>
          </a:p>
          <a:p>
            <a:endParaRPr lang="fr-CA" sz="2800" dirty="0">
              <a:solidFill>
                <a:srgbClr val="FFFFFF"/>
              </a:solidFill>
            </a:endParaRPr>
          </a:p>
        </p:txBody>
      </p:sp>
      <p:sp>
        <p:nvSpPr>
          <p:cNvPr id="10" name="ZoneTexte 9"/>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1</a:t>
            </a:r>
            <a:r>
              <a:rPr lang="en-CA" sz="1200" baseline="30000" dirty="0">
                <a:solidFill>
                  <a:srgbClr val="FFC000"/>
                </a:solidFill>
                <a:cs typeface="Arial"/>
              </a:rPr>
              <a:t>ère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Table Carrefour 2014-2015\Comités\Comité EEVC\Projet écoles\Dessins_ateliers_enfants\Dessins_BasRes_JPG\Sélection présentation\Deuxième sélection\Quoi v.c\a154.jpg"/>
          <p:cNvPicPr>
            <a:picLocks noGrp="1" noChangeAspect="1" noChangeArrowheads="1"/>
          </p:cNvPicPr>
          <p:nvPr>
            <p:ph idx="1"/>
          </p:nvPr>
        </p:nvPicPr>
        <p:blipFill rotWithShape="1">
          <a:blip r:embed="rId3" cstate="print"/>
          <a:srcRect t="1" b="981"/>
          <a:stretch/>
        </p:blipFill>
        <p:spPr bwMode="auto">
          <a:xfrm>
            <a:off x="1187624" y="1628800"/>
            <a:ext cx="6775586" cy="5031832"/>
          </a:xfrm>
          <a:prstGeom prst="rect">
            <a:avLst/>
          </a:prstGeom>
          <a:noFill/>
        </p:spPr>
      </p:pic>
      <p:graphicFrame>
        <p:nvGraphicFramePr>
          <p:cNvPr id="5" name="Tableau 4"/>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7"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150000"/>
              </a:lnSpc>
            </a:pPr>
            <a:r>
              <a:rPr lang="en-CA" sz="2400" dirty="0">
                <a:solidFill>
                  <a:srgbClr val="FFFFFF"/>
                </a:solidFill>
              </a:rPr>
              <a:t>Pour </a:t>
            </a:r>
            <a:r>
              <a:rPr lang="en-CA" sz="2400" dirty="0" err="1">
                <a:solidFill>
                  <a:srgbClr val="FFFFFF"/>
                </a:solidFill>
              </a:rPr>
              <a:t>moi</a:t>
            </a:r>
            <a:r>
              <a:rPr lang="en-CA" sz="2400" dirty="0">
                <a:solidFill>
                  <a:srgbClr val="FFFFFF"/>
                </a:solidFill>
              </a:rPr>
              <a:t>, la violence </a:t>
            </a:r>
            <a:r>
              <a:rPr lang="en-CA" sz="2400" dirty="0" err="1">
                <a:solidFill>
                  <a:srgbClr val="FFFFFF"/>
                </a:solidFill>
              </a:rPr>
              <a:t>conjugale</a:t>
            </a:r>
            <a:r>
              <a:rPr lang="en-CA" sz="2400" dirty="0">
                <a:solidFill>
                  <a:srgbClr val="FFFFFF"/>
                </a:solidFill>
              </a:rPr>
              <a:t> </a:t>
            </a:r>
            <a:r>
              <a:rPr lang="en-CA" sz="2400" dirty="0" err="1">
                <a:solidFill>
                  <a:srgbClr val="FFFFFF"/>
                </a:solidFill>
              </a:rPr>
              <a:t>c’est</a:t>
            </a:r>
            <a:r>
              <a:rPr lang="en-CA" sz="2400" dirty="0">
                <a:solidFill>
                  <a:srgbClr val="FFFFFF"/>
                </a:solidFill>
              </a:rPr>
              <a:t>…</a:t>
            </a:r>
          </a:p>
          <a:p>
            <a:endParaRPr lang="fr-CA" sz="2800" dirty="0">
              <a:solidFill>
                <a:srgbClr val="FFFFFF"/>
              </a:solidFill>
            </a:endParaRPr>
          </a:p>
        </p:txBody>
      </p:sp>
      <p:sp>
        <p:nvSpPr>
          <p:cNvPr id="9" name="ZoneTexte 8"/>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1</a:t>
            </a:r>
            <a:r>
              <a:rPr lang="en-CA" sz="1200" baseline="30000" dirty="0">
                <a:solidFill>
                  <a:srgbClr val="FFC000"/>
                </a:solidFill>
                <a:cs typeface="Arial"/>
              </a:rPr>
              <a:t>ère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Table Carrefour 2014-2015\Comités\Comité EEVC\Projet écoles\Dessins_ateliers_enfants\Dessins_BasRes_JPG\Sélection présentation\Deuxième sélection\Contraire\a020.jpg"/>
          <p:cNvPicPr>
            <a:picLocks noGrp="1" noChangeAspect="1" noChangeArrowheads="1"/>
          </p:cNvPicPr>
          <p:nvPr>
            <p:ph idx="1"/>
          </p:nvPr>
        </p:nvPicPr>
        <p:blipFill rotWithShape="1">
          <a:blip r:embed="rId3" cstate="print"/>
          <a:srcRect r="1119"/>
          <a:stretch/>
        </p:blipFill>
        <p:spPr bwMode="auto">
          <a:xfrm>
            <a:off x="2339752" y="1341438"/>
            <a:ext cx="4712533" cy="5330006"/>
          </a:xfrm>
          <a:prstGeom prst="rect">
            <a:avLst/>
          </a:prstGeom>
          <a:noFill/>
        </p:spPr>
      </p:pic>
      <p:graphicFrame>
        <p:nvGraphicFramePr>
          <p:cNvPr id="7" name="Tableau 6"/>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1984" y="2420888"/>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137160"/>
            <a:endParaRPr lang="fr-CA" sz="2400" dirty="0">
              <a:solidFill>
                <a:srgbClr val="FFFFFF"/>
              </a:solidFill>
            </a:endParaRPr>
          </a:p>
        </p:txBody>
      </p:sp>
      <p:sp>
        <p:nvSpPr>
          <p:cNvPr id="12"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137160">
              <a:lnSpc>
                <a:spcPct val="0"/>
              </a:lnSpc>
            </a:pPr>
            <a:r>
              <a:rPr lang="fr-CA" sz="2400" dirty="0">
                <a:solidFill>
                  <a:srgbClr val="FFFFFF"/>
                </a:solidFill>
              </a:rPr>
              <a:t>Quel est l’opposé, le contraire de la violence conjugale?</a:t>
            </a:r>
          </a:p>
        </p:txBody>
      </p:sp>
      <p:sp>
        <p:nvSpPr>
          <p:cNvPr id="13" name="ZoneTexte 12"/>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2</a:t>
            </a:r>
            <a:r>
              <a:rPr lang="en-CA" sz="1200" baseline="30000" dirty="0">
                <a:solidFill>
                  <a:srgbClr val="FFC000"/>
                </a:solidFill>
                <a:cs typeface="Arial"/>
              </a:rPr>
              <a:t>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Table Carrefour 2014-2015\Comités\Comité EEVC\Projet écoles\Dessins_ateliers_enfants\Dessins_BasRes_JPG\Sélection présentation\Deuxième sélection\Contraire\a027.jpg"/>
          <p:cNvPicPr>
            <a:picLocks noGrp="1" noChangeAspect="1" noChangeArrowheads="1"/>
          </p:cNvPicPr>
          <p:nvPr>
            <p:ph idx="1"/>
          </p:nvPr>
        </p:nvPicPr>
        <p:blipFill rotWithShape="1">
          <a:blip r:embed="rId3" cstate="print"/>
          <a:srcRect r="1045"/>
          <a:stretch/>
        </p:blipFill>
        <p:spPr bwMode="auto">
          <a:xfrm>
            <a:off x="2627784" y="1346622"/>
            <a:ext cx="3959271" cy="5334802"/>
          </a:xfrm>
          <a:prstGeom prst="rect">
            <a:avLst/>
          </a:prstGeom>
          <a:noFill/>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137160">
              <a:lnSpc>
                <a:spcPct val="0"/>
              </a:lnSpc>
            </a:pPr>
            <a:r>
              <a:rPr lang="fr-CA" sz="2400" dirty="0">
                <a:solidFill>
                  <a:srgbClr val="FFFFFF"/>
                </a:solidFill>
              </a:rPr>
              <a:t>Quel est l’opposé, le contraire de la violence conjugale?</a:t>
            </a:r>
          </a:p>
        </p:txBody>
      </p:sp>
      <p:sp>
        <p:nvSpPr>
          <p:cNvPr id="9" name="ZoneTexte 8"/>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2</a:t>
            </a:r>
            <a:r>
              <a:rPr lang="en-CA" sz="1200" baseline="30000" dirty="0">
                <a:solidFill>
                  <a:srgbClr val="FFC000"/>
                </a:solidFill>
                <a:cs typeface="Arial"/>
              </a:rPr>
              <a:t>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Table Carrefour 2014-2015\Comités\Comité EEVC\Projet écoles\Dessins_ateliers_enfants\Dessins_BasRes_JPG\Sélection présentation\Deuxième sélection\Contraire\a060.jpg"/>
          <p:cNvPicPr>
            <a:picLocks noGrp="1" noChangeAspect="1" noChangeArrowheads="1"/>
          </p:cNvPicPr>
          <p:nvPr>
            <p:ph idx="1"/>
          </p:nvPr>
        </p:nvPicPr>
        <p:blipFill rotWithShape="1">
          <a:blip r:embed="rId3" cstate="print"/>
          <a:srcRect b="748"/>
          <a:stretch/>
        </p:blipFill>
        <p:spPr bwMode="auto">
          <a:xfrm>
            <a:off x="1187624" y="1628800"/>
            <a:ext cx="6771074" cy="5040313"/>
          </a:xfrm>
          <a:prstGeom prst="rect">
            <a:avLst/>
          </a:prstGeom>
          <a:noFill/>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137160">
              <a:lnSpc>
                <a:spcPct val="0"/>
              </a:lnSpc>
            </a:pPr>
            <a:r>
              <a:rPr lang="fr-CA" sz="2400" dirty="0">
                <a:solidFill>
                  <a:srgbClr val="FFFFFF"/>
                </a:solidFill>
              </a:rPr>
              <a:t>Quel est l’opposé, le contraire de la violence conjugale?</a:t>
            </a:r>
          </a:p>
        </p:txBody>
      </p:sp>
      <p:sp>
        <p:nvSpPr>
          <p:cNvPr id="9" name="ZoneTexte 8"/>
          <p:cNvSpPr txBox="1"/>
          <p:nvPr/>
        </p:nvSpPr>
        <p:spPr>
          <a:xfrm>
            <a:off x="-108520" y="332655"/>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2</a:t>
            </a:r>
            <a:r>
              <a:rPr lang="en-CA" sz="1200" baseline="30000" dirty="0">
                <a:solidFill>
                  <a:srgbClr val="FFC000"/>
                </a:solidFill>
                <a:cs typeface="Arial"/>
              </a:rPr>
              <a:t>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692007" cy="1143000"/>
          </a:xfrm>
        </p:spPr>
        <p:txBody>
          <a:bodyPr>
            <a:normAutofit fontScale="90000"/>
          </a:bodyPr>
          <a:lstStyle/>
          <a:p>
            <a:pPr lvl="0">
              <a:lnSpc>
                <a:spcPct val="130000"/>
              </a:lnSpc>
              <a:spcBef>
                <a:spcPts val="0"/>
              </a:spcBef>
            </a:pPr>
            <a:r>
              <a:rPr lang="fr-CA" sz="1300" dirty="0">
                <a:ln>
                  <a:noFill/>
                </a:ln>
                <a:solidFill>
                  <a:srgbClr val="FFC000"/>
                </a:solidFill>
                <a:effectLst/>
                <a:latin typeface="Arial" panose="020B0604020202020204" pitchFamily="34" charset="0"/>
                <a:ea typeface="+mn-ea"/>
                <a:cs typeface="Arial" panose="020B0604020202020204" pitchFamily="34" charset="0"/>
              </a:rPr>
              <a:t>ATELIER 1 : Représentation de la violence - </a:t>
            </a:r>
            <a:r>
              <a:rPr lang="en-CA" sz="1300" dirty="0">
                <a:ln>
                  <a:noFill/>
                </a:ln>
                <a:solidFill>
                  <a:srgbClr val="FFC000"/>
                </a:solidFill>
                <a:effectLst/>
                <a:latin typeface="Arial" panose="020B0604020202020204" pitchFamily="34" charset="0"/>
                <a:ea typeface="+mn-ea"/>
                <a:cs typeface="Arial" panose="020B0604020202020204" pitchFamily="34" charset="0"/>
              </a:rPr>
              <a:t>2</a:t>
            </a:r>
            <a:r>
              <a:rPr lang="en-CA" sz="1300" baseline="30000" dirty="0">
                <a:ln>
                  <a:noFill/>
                </a:ln>
                <a:solidFill>
                  <a:srgbClr val="FFC000"/>
                </a:solidFill>
                <a:effectLst/>
                <a:latin typeface="Arial" panose="020B0604020202020204" pitchFamily="34" charset="0"/>
                <a:ea typeface="+mn-ea"/>
                <a:cs typeface="Arial" panose="020B0604020202020204" pitchFamily="34" charset="0"/>
              </a:rPr>
              <a:t>e  </a:t>
            </a:r>
            <a:r>
              <a:rPr lang="en-CA" sz="1300" dirty="0" err="1">
                <a:ln>
                  <a:noFill/>
                </a:ln>
                <a:solidFill>
                  <a:srgbClr val="FFC000"/>
                </a:solidFill>
                <a:effectLst/>
                <a:latin typeface="Arial" panose="020B0604020202020204" pitchFamily="34" charset="0"/>
                <a:ea typeface="+mn-ea"/>
                <a:cs typeface="Arial" panose="020B0604020202020204" pitchFamily="34" charset="0"/>
              </a:rPr>
              <a:t>partie</a:t>
            </a:r>
            <a:r>
              <a:rPr lang="en-CA" sz="1200" b="0" dirty="0">
                <a:ln>
                  <a:noFill/>
                </a:ln>
                <a:solidFill>
                  <a:srgbClr val="FFC000"/>
                </a:solidFill>
                <a:effectLst/>
                <a:ea typeface="+mn-ea"/>
                <a:cs typeface="Arial"/>
              </a:rPr>
              <a:t/>
            </a:r>
            <a:br>
              <a:rPr lang="en-CA" sz="1200" b="0" dirty="0">
                <a:ln>
                  <a:noFill/>
                </a:ln>
                <a:solidFill>
                  <a:srgbClr val="FFC000"/>
                </a:solidFill>
                <a:effectLst/>
                <a:ea typeface="+mn-ea"/>
                <a:cs typeface="Arial"/>
              </a:rPr>
            </a:br>
            <a:r>
              <a:rPr lang="en-CA" sz="2700" dirty="0" err="1">
                <a:ln>
                  <a:noFill/>
                </a:ln>
                <a:solidFill>
                  <a:srgbClr val="FFFFFF"/>
                </a:solidFill>
                <a:effectLst>
                  <a:outerShdw blurRad="38100" dist="38100" dir="2700000" algn="tl">
                    <a:srgbClr val="000000">
                      <a:alpha val="43137"/>
                    </a:srgbClr>
                  </a:outerShdw>
                </a:effectLst>
                <a:ea typeface="+mn-ea"/>
                <a:cs typeface="+mn-cs"/>
              </a:rPr>
              <a:t>Quel</a:t>
            </a:r>
            <a:r>
              <a:rPr lang="en-CA" sz="2700" dirty="0">
                <a:ln>
                  <a:noFill/>
                </a:ln>
                <a:solidFill>
                  <a:srgbClr val="FFFFFF"/>
                </a:solidFill>
                <a:effectLst>
                  <a:outerShdw blurRad="38100" dist="38100" dir="2700000" algn="tl">
                    <a:srgbClr val="000000">
                      <a:alpha val="43137"/>
                    </a:srgbClr>
                  </a:outerShdw>
                </a:effectLst>
                <a:ea typeface="+mn-ea"/>
                <a:cs typeface="+mn-cs"/>
              </a:rPr>
              <a:t> </a:t>
            </a:r>
            <a:r>
              <a:rPr lang="en-CA" sz="2700" dirty="0" err="1">
                <a:ln>
                  <a:noFill/>
                </a:ln>
                <a:solidFill>
                  <a:srgbClr val="FFFFFF"/>
                </a:solidFill>
                <a:effectLst>
                  <a:outerShdw blurRad="38100" dist="38100" dir="2700000" algn="tl">
                    <a:srgbClr val="000000">
                      <a:alpha val="43137"/>
                    </a:srgbClr>
                  </a:outerShdw>
                </a:effectLst>
                <a:ea typeface="+mn-ea"/>
                <a:cs typeface="+mn-cs"/>
              </a:rPr>
              <a:t>est</a:t>
            </a:r>
            <a:r>
              <a:rPr lang="en-CA" sz="2700" dirty="0">
                <a:ln>
                  <a:noFill/>
                </a:ln>
                <a:solidFill>
                  <a:srgbClr val="FFFFFF"/>
                </a:solidFill>
                <a:effectLst>
                  <a:outerShdw blurRad="38100" dist="38100" dir="2700000" algn="tl">
                    <a:srgbClr val="000000">
                      <a:alpha val="43137"/>
                    </a:srgbClr>
                  </a:outerShdw>
                </a:effectLst>
                <a:ea typeface="+mn-ea"/>
                <a:cs typeface="+mn-cs"/>
              </a:rPr>
              <a:t> </a:t>
            </a:r>
            <a:r>
              <a:rPr lang="en-CA" sz="2700" dirty="0" err="1">
                <a:ln>
                  <a:noFill/>
                </a:ln>
                <a:solidFill>
                  <a:srgbClr val="FFFFFF"/>
                </a:solidFill>
                <a:effectLst>
                  <a:outerShdw blurRad="38100" dist="38100" dir="2700000" algn="tl">
                    <a:srgbClr val="000000">
                      <a:alpha val="43137"/>
                    </a:srgbClr>
                  </a:outerShdw>
                </a:effectLst>
                <a:ea typeface="+mn-ea"/>
                <a:cs typeface="+mn-cs"/>
              </a:rPr>
              <a:t>l’opposé</a:t>
            </a:r>
            <a:r>
              <a:rPr lang="en-CA" sz="2700" dirty="0">
                <a:ln>
                  <a:noFill/>
                </a:ln>
                <a:solidFill>
                  <a:srgbClr val="FFFFFF"/>
                </a:solidFill>
                <a:effectLst>
                  <a:outerShdw blurRad="38100" dist="38100" dir="2700000" algn="tl">
                    <a:srgbClr val="000000">
                      <a:alpha val="43137"/>
                    </a:srgbClr>
                  </a:outerShdw>
                </a:effectLst>
                <a:ea typeface="+mn-ea"/>
                <a:cs typeface="+mn-cs"/>
              </a:rPr>
              <a:t>, le contraire de la violence </a:t>
            </a:r>
            <a:r>
              <a:rPr lang="en-CA" sz="2700" dirty="0" err="1">
                <a:ln>
                  <a:noFill/>
                </a:ln>
                <a:solidFill>
                  <a:srgbClr val="FFFFFF"/>
                </a:solidFill>
                <a:effectLst>
                  <a:outerShdw blurRad="38100" dist="38100" dir="2700000" algn="tl">
                    <a:srgbClr val="000000">
                      <a:alpha val="43137"/>
                    </a:srgbClr>
                  </a:outerShdw>
                </a:effectLst>
                <a:ea typeface="+mn-ea"/>
                <a:cs typeface="+mn-cs"/>
              </a:rPr>
              <a:t>conjugale</a:t>
            </a:r>
            <a:r>
              <a:rPr lang="en-CA" sz="2700" dirty="0">
                <a:ln>
                  <a:noFill/>
                </a:ln>
                <a:solidFill>
                  <a:srgbClr val="FFFFFF"/>
                </a:solidFill>
                <a:effectLst>
                  <a:outerShdw blurRad="38100" dist="38100" dir="2700000" algn="tl">
                    <a:srgbClr val="000000">
                      <a:alpha val="43137"/>
                    </a:srgbClr>
                  </a:outerShdw>
                </a:effectLst>
                <a:ea typeface="+mn-ea"/>
                <a:cs typeface="+mn-cs"/>
              </a:rPr>
              <a:t>?</a:t>
            </a:r>
            <a:endParaRPr lang="fr-CA" sz="2700" dirty="0">
              <a:effectLst>
                <a:outerShdw blurRad="38100" dist="38100" dir="2700000" algn="tl">
                  <a:srgbClr val="000000">
                    <a:alpha val="43137"/>
                  </a:srgbClr>
                </a:outerShdw>
              </a:effectLs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0109130"/>
              </p:ext>
            </p:extLst>
          </p:nvPr>
        </p:nvGraphicFramePr>
        <p:xfrm>
          <a:off x="5207"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pic>
        <p:nvPicPr>
          <p:cNvPr id="5122" name="Picture 2" descr="E:\Table Carrefour 2014-2015\Comités\Comité EEVC\Projet écoles\Dessins_ateliers_enfants\Dessins_BasRes_JPG\avec_calques_jpeg\b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7020272" cy="526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784588"/>
      </p:ext>
    </p:extLst>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988840"/>
            <a:ext cx="9144000" cy="4365104"/>
          </a:xfrm>
        </p:spPr>
        <p:txBody>
          <a:bodyPr>
            <a:normAutofit lnSpcReduction="10000"/>
          </a:bodyPr>
          <a:lstStyle/>
          <a:p>
            <a:pPr marL="1080000" indent="-288000" algn="l">
              <a:lnSpc>
                <a:spcPct val="110000"/>
              </a:lnSpc>
              <a:spcBef>
                <a:spcPts val="400"/>
              </a:spcBef>
              <a:buSzPct val="25000"/>
            </a:pPr>
            <a:r>
              <a:rPr lang="en-CA" sz="1600" dirty="0">
                <a:solidFill>
                  <a:srgbClr val="FFFFFF"/>
                </a:solidFill>
                <a:latin typeface="+mj-lt"/>
                <a:cs typeface="Lucida Grande"/>
              </a:rPr>
              <a:t>MILIEU DE PRATIQUE ET UNIVERSITAIRE</a:t>
            </a:r>
            <a:br>
              <a:rPr lang="en-CA" sz="1600" dirty="0">
                <a:solidFill>
                  <a:srgbClr val="FFFFFF"/>
                </a:solidFill>
                <a:latin typeface="+mj-lt"/>
                <a:cs typeface="Lucida Grande"/>
              </a:rPr>
            </a:br>
            <a:endParaRPr lang="fr-CA" sz="1600" dirty="0">
              <a:solidFill>
                <a:srgbClr val="FFFFFF"/>
              </a:solidFill>
              <a:latin typeface="+mj-lt"/>
              <a:cs typeface="Lucida Grande"/>
            </a:endParaRPr>
          </a:p>
          <a:p>
            <a:pPr marL="1080000" indent="-288000" algn="l">
              <a:lnSpc>
                <a:spcPct val="130000"/>
              </a:lnSpc>
              <a:spcBef>
                <a:spcPts val="400"/>
              </a:spcBef>
              <a:buFont typeface="Wingdings" charset="2"/>
              <a:buChar char="§"/>
            </a:pPr>
            <a:r>
              <a:rPr lang="en-CA" sz="1600" dirty="0">
                <a:latin typeface="+mj-lt"/>
                <a:cs typeface="Lucida Grande"/>
              </a:rPr>
              <a:t>Maude Bouchard, </a:t>
            </a:r>
            <a:r>
              <a:rPr lang="en-CA" sz="1600" dirty="0" err="1">
                <a:latin typeface="+mj-lt"/>
                <a:cs typeface="Lucida Grande"/>
              </a:rPr>
              <a:t>professeure</a:t>
            </a:r>
            <a:r>
              <a:rPr lang="en-CA" sz="1600" dirty="0">
                <a:latin typeface="+mj-lt"/>
                <a:cs typeface="Lucida Grande"/>
              </a:rPr>
              <a:t> </a:t>
            </a:r>
            <a:r>
              <a:rPr lang="en-CA" sz="1600" dirty="0" err="1">
                <a:latin typeface="+mj-lt"/>
                <a:cs typeface="Lucida Grande"/>
              </a:rPr>
              <a:t>Université</a:t>
            </a:r>
            <a:r>
              <a:rPr lang="en-CA" sz="1600" dirty="0">
                <a:latin typeface="+mj-lt"/>
                <a:cs typeface="Lucida Grande"/>
              </a:rPr>
              <a:t> Laval</a:t>
            </a:r>
            <a:endParaRPr lang="fr-CA" sz="1600" dirty="0">
              <a:latin typeface="+mj-lt"/>
              <a:cs typeface="Lucida Grande"/>
            </a:endParaRPr>
          </a:p>
          <a:p>
            <a:pPr marL="1080000" indent="-288000" algn="l">
              <a:lnSpc>
                <a:spcPct val="130000"/>
              </a:lnSpc>
              <a:spcBef>
                <a:spcPts val="400"/>
              </a:spcBef>
              <a:buFont typeface="Wingdings" charset="2"/>
              <a:buChar char="§"/>
            </a:pPr>
            <a:r>
              <a:rPr lang="fr-CA" sz="1600" dirty="0">
                <a:latin typeface="+mj-lt"/>
                <a:cs typeface="Lucida Grande"/>
              </a:rPr>
              <a:t>Rhéa Delisle, CSSS de la Vieille-Capitale </a:t>
            </a:r>
          </a:p>
          <a:p>
            <a:pPr marL="1080000" indent="-288000" algn="l">
              <a:lnSpc>
                <a:spcPct val="130000"/>
              </a:lnSpc>
              <a:spcBef>
                <a:spcPts val="400"/>
              </a:spcBef>
              <a:buFont typeface="Wingdings" charset="2"/>
              <a:buChar char="§"/>
            </a:pPr>
            <a:r>
              <a:rPr lang="fr-CA" sz="1600" dirty="0">
                <a:latin typeface="+mj-lt"/>
                <a:cs typeface="Lucida Grande"/>
              </a:rPr>
              <a:t>Annie Dumont, CRI-VIFF</a:t>
            </a:r>
          </a:p>
          <a:p>
            <a:pPr marL="1080000" indent="-288000" algn="l">
              <a:lnSpc>
                <a:spcPct val="130000"/>
              </a:lnSpc>
              <a:spcBef>
                <a:spcPts val="400"/>
              </a:spcBef>
              <a:buFont typeface="Wingdings" charset="2"/>
              <a:buChar char="§"/>
            </a:pPr>
            <a:r>
              <a:rPr lang="en-CA" sz="1600" dirty="0" err="1">
                <a:latin typeface="+mj-lt"/>
                <a:cs typeface="Lucida Grande"/>
              </a:rPr>
              <a:t>Guitté</a:t>
            </a:r>
            <a:r>
              <a:rPr lang="en-CA" sz="1600" dirty="0">
                <a:latin typeface="+mj-lt"/>
                <a:cs typeface="Lucida Grande"/>
              </a:rPr>
              <a:t> </a:t>
            </a:r>
            <a:r>
              <a:rPr lang="en-CA" sz="1600" dirty="0" err="1">
                <a:latin typeface="+mj-lt"/>
                <a:cs typeface="Lucida Grande"/>
              </a:rPr>
              <a:t>Hartog</a:t>
            </a:r>
            <a:r>
              <a:rPr lang="en-CA" sz="1600" dirty="0">
                <a:latin typeface="+mj-lt"/>
                <a:cs typeface="Lucida Grande"/>
              </a:rPr>
              <a:t>, </a:t>
            </a:r>
            <a:r>
              <a:rPr lang="en-CA" sz="1600" dirty="0" err="1">
                <a:latin typeface="+mj-lt"/>
                <a:cs typeface="Lucida Grande"/>
              </a:rPr>
              <a:t>professionnelle</a:t>
            </a:r>
            <a:r>
              <a:rPr lang="en-CA" sz="1600" dirty="0">
                <a:latin typeface="+mj-lt"/>
                <a:cs typeface="Lucida Grande"/>
              </a:rPr>
              <a:t> de </a:t>
            </a:r>
            <a:r>
              <a:rPr lang="en-CA" sz="1600" dirty="0" err="1">
                <a:latin typeface="+mj-lt"/>
                <a:cs typeface="Lucida Grande"/>
              </a:rPr>
              <a:t>recherche</a:t>
            </a:r>
            <a:endParaRPr lang="fr-CA" sz="1600" dirty="0">
              <a:latin typeface="+mj-lt"/>
              <a:cs typeface="Lucida Grande"/>
            </a:endParaRPr>
          </a:p>
          <a:p>
            <a:pPr marL="1080000" indent="-288000" algn="l">
              <a:lnSpc>
                <a:spcPct val="130000"/>
              </a:lnSpc>
              <a:spcBef>
                <a:spcPts val="400"/>
              </a:spcBef>
              <a:buFont typeface="Wingdings" charset="2"/>
              <a:buChar char="§"/>
            </a:pPr>
            <a:r>
              <a:rPr lang="fr-CA" sz="1600" dirty="0">
                <a:latin typeface="+mj-lt"/>
                <a:cs typeface="Lucida Grande"/>
              </a:rPr>
              <a:t>Geneviève Lessard, CRI-VIFF</a:t>
            </a:r>
          </a:p>
          <a:p>
            <a:pPr marL="1080000" indent="-288000" algn="l">
              <a:lnSpc>
                <a:spcPct val="130000"/>
              </a:lnSpc>
              <a:spcBef>
                <a:spcPts val="400"/>
              </a:spcBef>
              <a:buFont typeface="Wingdings" charset="2"/>
              <a:buChar char="§"/>
            </a:pPr>
            <a:r>
              <a:rPr lang="fr-CA" sz="1600" dirty="0">
                <a:latin typeface="+mj-lt"/>
                <a:cs typeface="Lucida Grande"/>
              </a:rPr>
              <a:t>Kathy Mathieu, TCVCQM</a:t>
            </a:r>
          </a:p>
          <a:p>
            <a:pPr marL="1080000" indent="-288000" algn="l">
              <a:lnSpc>
                <a:spcPct val="130000"/>
              </a:lnSpc>
              <a:spcBef>
                <a:spcPts val="400"/>
              </a:spcBef>
              <a:buFont typeface="Wingdings" charset="2"/>
              <a:buChar char="§"/>
            </a:pPr>
            <a:r>
              <a:rPr lang="fr-CA" sz="1600" dirty="0">
                <a:latin typeface="+mj-lt"/>
                <a:cs typeface="Lucida Grande"/>
              </a:rPr>
              <a:t>Julie Ménard, Violence Info</a:t>
            </a:r>
          </a:p>
          <a:p>
            <a:pPr marL="1080000" indent="-288000" algn="l">
              <a:lnSpc>
                <a:spcPct val="130000"/>
              </a:lnSpc>
              <a:spcBef>
                <a:spcPts val="400"/>
              </a:spcBef>
              <a:buFont typeface="Wingdings" charset="2"/>
              <a:buChar char="§"/>
            </a:pPr>
            <a:r>
              <a:rPr lang="fr-CA" sz="1600" dirty="0">
                <a:latin typeface="+mj-lt"/>
                <a:cs typeface="Lucida Grande"/>
              </a:rPr>
              <a:t>France Paradis, Direction santé publique</a:t>
            </a:r>
          </a:p>
          <a:p>
            <a:pPr marL="1080000" indent="-288000" algn="l">
              <a:lnSpc>
                <a:spcPct val="130000"/>
              </a:lnSpc>
              <a:spcBef>
                <a:spcPts val="400"/>
              </a:spcBef>
              <a:buFont typeface="Wingdings" charset="2"/>
              <a:buChar char="§"/>
            </a:pPr>
            <a:r>
              <a:rPr lang="en-CA" sz="1600" dirty="0">
                <a:latin typeface="+mj-lt"/>
                <a:cs typeface="Lucida Grande"/>
              </a:rPr>
              <a:t>Sylvie </a:t>
            </a:r>
            <a:r>
              <a:rPr lang="en-CA" sz="1600" dirty="0" err="1">
                <a:latin typeface="+mj-lt"/>
                <a:cs typeface="Lucida Grande"/>
              </a:rPr>
              <a:t>Pouliot</a:t>
            </a:r>
            <a:r>
              <a:rPr lang="en-CA" sz="1600" dirty="0">
                <a:latin typeface="+mj-lt"/>
                <a:cs typeface="Lucida Grande"/>
              </a:rPr>
              <a:t>, </a:t>
            </a:r>
            <a:r>
              <a:rPr lang="en-CA" sz="1600" dirty="0" err="1">
                <a:latin typeface="+mj-lt"/>
                <a:cs typeface="Lucida Grande"/>
              </a:rPr>
              <a:t>professeure</a:t>
            </a:r>
            <a:r>
              <a:rPr lang="en-CA" sz="1600" dirty="0">
                <a:latin typeface="+mj-lt"/>
                <a:cs typeface="Lucida Grande"/>
              </a:rPr>
              <a:t> </a:t>
            </a:r>
            <a:r>
              <a:rPr lang="en-CA" sz="1600" dirty="0" err="1">
                <a:latin typeface="+mj-lt"/>
                <a:cs typeface="Lucida Grande"/>
              </a:rPr>
              <a:t>Université</a:t>
            </a:r>
            <a:r>
              <a:rPr lang="en-CA" sz="1600" dirty="0">
                <a:latin typeface="+mj-lt"/>
                <a:cs typeface="Lucida Grande"/>
              </a:rPr>
              <a:t> Laval</a:t>
            </a:r>
            <a:endParaRPr lang="fr-CA" sz="1600" dirty="0">
              <a:latin typeface="+mj-lt"/>
              <a:cs typeface="Lucida Grande"/>
            </a:endParaRPr>
          </a:p>
          <a:p>
            <a:pPr marL="1080000" indent="-288000" algn="l">
              <a:lnSpc>
                <a:spcPct val="130000"/>
              </a:lnSpc>
              <a:spcBef>
                <a:spcPts val="400"/>
              </a:spcBef>
              <a:buFont typeface="Wingdings" charset="2"/>
              <a:buChar char="§"/>
            </a:pPr>
            <a:r>
              <a:rPr lang="fr-CA" sz="1600" dirty="0">
                <a:latin typeface="+mj-lt"/>
                <a:cs typeface="Lucida Grande"/>
              </a:rPr>
              <a:t>Patricia St-Hilaire, ESPACE région de Québec</a:t>
            </a:r>
          </a:p>
          <a:p>
            <a:pPr marL="1080000" indent="-288000" algn="l">
              <a:lnSpc>
                <a:spcPct val="130000"/>
              </a:lnSpc>
              <a:spcBef>
                <a:spcPts val="400"/>
              </a:spcBef>
              <a:buFont typeface="Wingdings" charset="2"/>
              <a:buChar char="§"/>
            </a:pPr>
            <a:r>
              <a:rPr lang="fr-CA" sz="1600" dirty="0">
                <a:latin typeface="+mj-lt"/>
                <a:cs typeface="Lucida Grande"/>
              </a:rPr>
              <a:t>Maryline </a:t>
            </a:r>
            <a:r>
              <a:rPr lang="fr-CA" sz="1600" dirty="0" err="1">
                <a:latin typeface="+mj-lt"/>
                <a:cs typeface="Lucida Grande"/>
              </a:rPr>
              <a:t>Trottier</a:t>
            </a:r>
            <a:r>
              <a:rPr lang="fr-CA" sz="1600" dirty="0">
                <a:latin typeface="+mj-lt"/>
                <a:cs typeface="Lucida Grande"/>
              </a:rPr>
              <a:t>, CSSS de Québec-Nord</a:t>
            </a:r>
          </a:p>
        </p:txBody>
      </p:sp>
      <p:sp>
        <p:nvSpPr>
          <p:cNvPr id="7" name="Titre 1"/>
          <p:cNvSpPr txBox="1">
            <a:spLocks/>
          </p:cNvSpPr>
          <p:nvPr/>
        </p:nvSpPr>
        <p:spPr>
          <a:xfrm>
            <a:off x="19165" y="260648"/>
            <a:ext cx="9144000" cy="11430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fr-CA" sz="4000" cap="none" dirty="0">
                <a:solidFill>
                  <a:schemeClr val="tx1"/>
                </a:solidFill>
              </a:rPr>
              <a:t>Partenariat</a:t>
            </a:r>
          </a:p>
        </p:txBody>
      </p:sp>
      <p:graphicFrame>
        <p:nvGraphicFramePr>
          <p:cNvPr id="8" name="Tableau 7"/>
          <p:cNvGraphicFramePr>
            <a:graphicFrameLocks noGrp="1"/>
          </p:cNvGraphicFramePr>
          <p:nvPr>
            <p:extLst>
              <p:ext uri="{D42A27DB-BD31-4B8C-83A1-F6EECF244321}">
                <p14:modId xmlns:p14="http://schemas.microsoft.com/office/powerpoint/2010/main" val="2696797765"/>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bg2">
                              <a:lumMod val="20000"/>
                              <a:lumOff val="80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Table Carrefour 2014-2015\Comités\Comité EEVC\Projet écoles\Dessins_ateliers_enfants\Dessins_BasRes_JPG\Sélection présentation\Deuxième sélection\Contraire\a066.jpg"/>
          <p:cNvPicPr>
            <a:picLocks noGrp="1" noChangeAspect="1" noChangeArrowheads="1"/>
          </p:cNvPicPr>
          <p:nvPr>
            <p:ph idx="1"/>
          </p:nvPr>
        </p:nvPicPr>
        <p:blipFill rotWithShape="1">
          <a:blip r:embed="rId3" cstate="print"/>
          <a:srcRect b="740"/>
          <a:stretch/>
        </p:blipFill>
        <p:spPr bwMode="auto">
          <a:xfrm>
            <a:off x="1187624" y="1628800"/>
            <a:ext cx="6770511" cy="5040313"/>
          </a:xfrm>
          <a:prstGeom prst="rect">
            <a:avLst/>
          </a:prstGeom>
          <a:noFill/>
        </p:spPr>
      </p:pic>
      <p:graphicFrame>
        <p:nvGraphicFramePr>
          <p:cNvPr id="5" name="Tableau 4"/>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137160">
              <a:lnSpc>
                <a:spcPct val="0"/>
              </a:lnSpc>
            </a:pPr>
            <a:r>
              <a:rPr lang="fr-CA" sz="2400" dirty="0">
                <a:solidFill>
                  <a:srgbClr val="FFFFFF"/>
                </a:solidFill>
              </a:rPr>
              <a:t>Quel est l’opposé, le contraire de la violence conjugale?</a:t>
            </a:r>
          </a:p>
        </p:txBody>
      </p:sp>
      <p:sp>
        <p:nvSpPr>
          <p:cNvPr id="9" name="ZoneTexte 8"/>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2</a:t>
            </a:r>
            <a:r>
              <a:rPr lang="en-CA" sz="1200" baseline="30000" dirty="0">
                <a:solidFill>
                  <a:srgbClr val="FFC000"/>
                </a:solidFill>
                <a:cs typeface="Arial"/>
              </a:rPr>
              <a:t>e  </a:t>
            </a:r>
            <a:r>
              <a:rPr lang="en-CA" sz="1200" dirty="0" err="1">
                <a:solidFill>
                  <a:srgbClr val="FFC000"/>
                </a:solidFill>
                <a:cs typeface="Arial"/>
              </a:rPr>
              <a:t>partie</a:t>
            </a:r>
            <a:endParaRPr lang="fr-CA" sz="1200" dirty="0">
              <a:cs typeface="Arial"/>
            </a:endParaRPr>
          </a:p>
        </p:txBody>
      </p:sp>
    </p:spTree>
  </p:cSld>
  <p:clrMapOvr>
    <a:masterClrMapping/>
  </p:clrMapOvr>
  <p:transition spd="med">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Table Carrefour 2014-2015\Comités\Comité EEVC\Projet écoles\Dessins_ateliers_enfants\Dessins_BasRes_JPG\Sélection présentation\Deuxième sélection\Contraire\a169.jpg"/>
          <p:cNvPicPr>
            <a:picLocks noGrp="1" noChangeAspect="1" noChangeArrowheads="1"/>
          </p:cNvPicPr>
          <p:nvPr>
            <p:ph idx="1"/>
          </p:nvPr>
        </p:nvPicPr>
        <p:blipFill rotWithShape="1">
          <a:blip r:embed="rId3" cstate="print"/>
          <a:srcRect b="837"/>
          <a:stretch/>
        </p:blipFill>
        <p:spPr bwMode="auto">
          <a:xfrm>
            <a:off x="1187624" y="1628775"/>
            <a:ext cx="6777125" cy="5040313"/>
          </a:xfrm>
          <a:prstGeom prst="rect">
            <a:avLst/>
          </a:prstGeom>
          <a:noFill/>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7"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137160">
              <a:lnSpc>
                <a:spcPct val="0"/>
              </a:lnSpc>
            </a:pPr>
            <a:r>
              <a:rPr lang="fr-CA" sz="2400" dirty="0">
                <a:solidFill>
                  <a:srgbClr val="FFFFFF"/>
                </a:solidFill>
              </a:rPr>
              <a:t>Quel est l’opposé, le contraire de la violence conjugale?</a:t>
            </a:r>
          </a:p>
        </p:txBody>
      </p:sp>
      <p:sp>
        <p:nvSpPr>
          <p:cNvPr id="9" name="ZoneTexte 8"/>
          <p:cNvSpPr txBox="1"/>
          <p:nvPr/>
        </p:nvSpPr>
        <p:spPr>
          <a:xfrm>
            <a:off x="0" y="332656"/>
            <a:ext cx="9036496" cy="787588"/>
          </a:xfrm>
          <a:prstGeom prst="rect">
            <a:avLst/>
          </a:prstGeom>
          <a:noFill/>
        </p:spPr>
        <p:txBody>
          <a:bodyPr wrap="square" rtlCol="0">
            <a:spAutoFit/>
          </a:bodyPr>
          <a:lstStyle/>
          <a:p>
            <a:pPr algn="ctr">
              <a:lnSpc>
                <a:spcPct val="130000"/>
              </a:lnSpc>
            </a:pPr>
            <a:r>
              <a:rPr lang="fr-CA" sz="1200" dirty="0">
                <a:solidFill>
                  <a:srgbClr val="FFC000"/>
                </a:solidFill>
                <a:cs typeface="Arial"/>
              </a:rPr>
              <a:t>ATELIER 1 : Représentation de la violence - </a:t>
            </a:r>
            <a:r>
              <a:rPr lang="en-CA" sz="1200" dirty="0">
                <a:solidFill>
                  <a:srgbClr val="FFC000"/>
                </a:solidFill>
                <a:cs typeface="Arial"/>
              </a:rPr>
              <a:t>2</a:t>
            </a:r>
            <a:r>
              <a:rPr lang="en-CA" sz="1200" baseline="30000" dirty="0">
                <a:solidFill>
                  <a:srgbClr val="FFC000"/>
                </a:solidFill>
                <a:cs typeface="Arial"/>
              </a:rPr>
              <a:t>e  </a:t>
            </a:r>
            <a:r>
              <a:rPr lang="en-CA" sz="1200" dirty="0" err="1">
                <a:solidFill>
                  <a:srgbClr val="FFC000"/>
                </a:solidFill>
                <a:cs typeface="Arial"/>
              </a:rPr>
              <a:t>partie</a:t>
            </a:r>
            <a:endParaRPr lang="en-CA" sz="1200" dirty="0">
              <a:solidFill>
                <a:srgbClr val="FFC000"/>
              </a:solidFill>
              <a:cs typeface="Arial"/>
            </a:endParaRPr>
          </a:p>
          <a:p>
            <a:pPr algn="ctr">
              <a:lnSpc>
                <a:spcPct val="130000"/>
              </a:lnSpc>
            </a:pPr>
            <a:endParaRPr lang="en-CA" sz="1200" dirty="0">
              <a:solidFill>
                <a:srgbClr val="FFC000"/>
              </a:solidFill>
              <a:cs typeface="Arial"/>
            </a:endParaRPr>
          </a:p>
          <a:p>
            <a:pPr algn="ctr">
              <a:lnSpc>
                <a:spcPct val="130000"/>
              </a:lnSpc>
            </a:pPr>
            <a:endParaRPr lang="fr-CA" sz="1200" dirty="0">
              <a:cs typeface="Arial"/>
            </a:endParaRPr>
          </a:p>
        </p:txBody>
      </p:sp>
    </p:spTree>
  </p:cSld>
  <p:clrMapOvr>
    <a:masterClrMapping/>
  </p:clrMapOvr>
  <p:transition spd="med">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556792"/>
            <a:ext cx="9144000" cy="4709160"/>
          </a:xfrm>
        </p:spPr>
        <p:txBody>
          <a:bodyPr/>
          <a:lstStyle/>
          <a:p>
            <a:pPr marL="1080000" indent="-288000">
              <a:spcBef>
                <a:spcPts val="400"/>
              </a:spcBef>
              <a:buNone/>
            </a:pPr>
            <a:endParaRPr lang="fr-CA" i="1" dirty="0">
              <a:latin typeface=" lucida grande (entete theme)"/>
              <a:cs typeface=" lucida grande (entete theme)"/>
            </a:endParaRPr>
          </a:p>
          <a:p>
            <a:pPr marL="1080000" indent="-288000">
              <a:lnSpc>
                <a:spcPct val="150000"/>
              </a:lnSpc>
              <a:spcBef>
                <a:spcPts val="400"/>
              </a:spcBef>
              <a:buFont typeface="Wingdings" charset="2"/>
              <a:buChar char="§"/>
            </a:pPr>
            <a:r>
              <a:rPr lang="fr-CA" sz="2000" dirty="0">
                <a:latin typeface="Arial"/>
                <a:cs typeface="Arial"/>
              </a:rPr>
              <a:t>Se confier à quelqu’un de confiance</a:t>
            </a:r>
          </a:p>
          <a:p>
            <a:pPr marL="1080000" indent="-288000">
              <a:lnSpc>
                <a:spcPct val="150000"/>
              </a:lnSpc>
              <a:spcBef>
                <a:spcPts val="400"/>
              </a:spcBef>
              <a:buFont typeface="Wingdings" charset="2"/>
              <a:buChar char="§"/>
            </a:pPr>
            <a:r>
              <a:rPr lang="fr-CA" sz="2000" dirty="0">
                <a:latin typeface="Arial"/>
                <a:cs typeface="Arial"/>
              </a:rPr>
              <a:t>Dire à la DPJ pour les enfants. Protéger et aider les enfants</a:t>
            </a:r>
          </a:p>
          <a:p>
            <a:pPr marL="1080000" indent="-288000">
              <a:lnSpc>
                <a:spcPct val="150000"/>
              </a:lnSpc>
              <a:spcBef>
                <a:spcPts val="400"/>
              </a:spcBef>
              <a:buFont typeface="Wingdings" charset="2"/>
              <a:buChar char="§"/>
            </a:pPr>
            <a:r>
              <a:rPr lang="fr-CA" sz="2000" dirty="0">
                <a:latin typeface="Arial"/>
                <a:cs typeface="Arial"/>
              </a:rPr>
              <a:t>Amener frères et sœurs ailleurs (prendre soin)</a:t>
            </a:r>
          </a:p>
          <a:p>
            <a:pPr marL="1080000" indent="-288000">
              <a:lnSpc>
                <a:spcPct val="150000"/>
              </a:lnSpc>
              <a:spcBef>
                <a:spcPts val="400"/>
              </a:spcBef>
              <a:buFont typeface="Wingdings" charset="2"/>
              <a:buChar char="§"/>
            </a:pPr>
            <a:r>
              <a:rPr lang="fr-CA" sz="2000" dirty="0">
                <a:latin typeface="Arial"/>
                <a:cs typeface="Arial"/>
              </a:rPr>
              <a:t>Dire à la personne qui est violente d’arrête</a:t>
            </a:r>
            <a:r>
              <a:rPr lang="fr-CA" sz="2000" spc="300" dirty="0">
                <a:latin typeface="Arial"/>
                <a:cs typeface="Arial"/>
              </a:rPr>
              <a:t>r/</a:t>
            </a:r>
            <a:r>
              <a:rPr lang="fr-CA" sz="2000" dirty="0">
                <a:latin typeface="Arial"/>
                <a:cs typeface="Arial"/>
              </a:rPr>
              <a:t>Éviter de se mêler à la crise</a:t>
            </a:r>
          </a:p>
          <a:p>
            <a:pPr marL="1080000" indent="-288000">
              <a:lnSpc>
                <a:spcPct val="150000"/>
              </a:lnSpc>
              <a:spcBef>
                <a:spcPts val="400"/>
              </a:spcBef>
              <a:buFont typeface="Wingdings" charset="2"/>
              <a:buChar char="§"/>
            </a:pPr>
            <a:r>
              <a:rPr lang="fr-CA" sz="2000" dirty="0">
                <a:latin typeface="Arial"/>
                <a:cs typeface="Arial"/>
              </a:rPr>
              <a:t>S’éloigner, se changer les idées (quelques heures</a:t>
            </a:r>
            <a:r>
              <a:rPr lang="fr-CA" sz="2000" spc="300" dirty="0">
                <a:latin typeface="Arial"/>
                <a:cs typeface="Arial"/>
              </a:rPr>
              <a:t>)</a:t>
            </a:r>
            <a:r>
              <a:rPr lang="fr-CA" sz="2000" dirty="0">
                <a:latin typeface="Arial"/>
                <a:cs typeface="Arial"/>
              </a:rPr>
              <a:t>/ Fuguer</a:t>
            </a:r>
          </a:p>
          <a:p>
            <a:pPr marL="792000" indent="0">
              <a:spcBef>
                <a:spcPts val="400"/>
              </a:spcBef>
              <a:buNone/>
            </a:pPr>
            <a:endParaRPr lang="fr-CA" dirty="0">
              <a:latin typeface=" lucida grande (entete theme)"/>
              <a:cs typeface=" lucida grande (entete theme)"/>
            </a:endParaRPr>
          </a:p>
        </p:txBody>
      </p:sp>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7"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Ton ami vit dans une </a:t>
            </a:r>
            <a:r>
              <a:rPr lang="fr-CA" sz="2400" dirty="0">
                <a:solidFill>
                  <a:srgbClr val="FFFFFF"/>
                </a:solidFill>
              </a:rPr>
              <a:t>famille </a:t>
            </a:r>
          </a:p>
          <a:p>
            <a:r>
              <a:rPr lang="fr-CA" sz="2400" dirty="0">
                <a:solidFill>
                  <a:srgbClr val="FFFFFF"/>
                </a:solidFill>
              </a:rPr>
              <a:t>où il y a de la violence conjugale, que peut-il faire?</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8" name="ZoneTexte 7"/>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1</a:t>
            </a:r>
            <a:r>
              <a:rPr lang="en-CA" sz="1200" baseline="30000" dirty="0">
                <a:solidFill>
                  <a:srgbClr val="FFC000"/>
                </a:solidFill>
                <a:latin typeface="Arial"/>
                <a:cs typeface="Arial"/>
              </a:rPr>
              <a:t>ère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p:cNvPicPr>
          <p:nvPr>
            <p:ph idx="1"/>
          </p:nvPr>
        </p:nvPicPr>
        <p:blipFill rotWithShape="1">
          <a:blip r:embed="rId3" cstate="print">
            <a:extLst>
              <a:ext uri="{28A0092B-C50C-407E-A947-70E740481C1C}">
                <a14:useLocalDpi xmlns:a14="http://schemas.microsoft.com/office/drawing/2010/main" val="0"/>
              </a:ext>
            </a:extLst>
          </a:blip>
          <a:srcRect b="855"/>
          <a:stretch/>
        </p:blipFill>
        <p:spPr>
          <a:xfrm>
            <a:off x="971600" y="1628775"/>
            <a:ext cx="7272614" cy="5040313"/>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9"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Ton ami vit dans une </a:t>
            </a:r>
            <a:r>
              <a:rPr lang="fr-CA" sz="2400" dirty="0">
                <a:solidFill>
                  <a:srgbClr val="FFFFFF"/>
                </a:solidFill>
              </a:rPr>
              <a:t>famille </a:t>
            </a:r>
          </a:p>
          <a:p>
            <a:r>
              <a:rPr lang="fr-CA" sz="2400" dirty="0">
                <a:solidFill>
                  <a:srgbClr val="FFFFFF"/>
                </a:solidFill>
              </a:rPr>
              <a:t>où il y a de la violence conjugale, que peut-il faire?</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10" name="ZoneTexte 9"/>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1</a:t>
            </a:r>
            <a:r>
              <a:rPr lang="en-CA" sz="1200" baseline="30000" dirty="0">
                <a:solidFill>
                  <a:srgbClr val="FFC000"/>
                </a:solidFill>
                <a:latin typeface="Arial"/>
                <a:cs typeface="Arial"/>
              </a:rPr>
              <a:t>ère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Table Carrefour 2014-2015\Comités\Comité EEVC\Projet écoles\Dessins_ateliers_enfants\Dessins_BasRes_JPG\Sélection présentation\Deuxième sélection\AMi\a088.jpg"/>
          <p:cNvPicPr>
            <a:picLocks noGrp="1" noChangeAspect="1" noChangeArrowheads="1"/>
          </p:cNvPicPr>
          <p:nvPr>
            <p:ph idx="1"/>
          </p:nvPr>
        </p:nvPicPr>
        <p:blipFill>
          <a:blip r:embed="rId3" cstate="print"/>
          <a:stretch>
            <a:fillRect/>
          </a:stretch>
        </p:blipFill>
        <p:spPr bwMode="auto">
          <a:xfrm>
            <a:off x="1331640" y="1628775"/>
            <a:ext cx="6468222" cy="5040313"/>
          </a:xfrm>
          <a:prstGeom prst="rect">
            <a:avLst/>
          </a:prstGeom>
          <a:noFill/>
        </p:spPr>
      </p:pic>
      <p:graphicFrame>
        <p:nvGraphicFramePr>
          <p:cNvPr id="7" name="Tableau 6"/>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Ton ami vit dans une </a:t>
            </a:r>
            <a:r>
              <a:rPr lang="fr-CA" sz="2400" dirty="0">
                <a:solidFill>
                  <a:srgbClr val="FFFFFF"/>
                </a:solidFill>
              </a:rPr>
              <a:t>famille </a:t>
            </a:r>
          </a:p>
          <a:p>
            <a:r>
              <a:rPr lang="fr-CA" sz="2400" dirty="0">
                <a:solidFill>
                  <a:srgbClr val="FFFFFF"/>
                </a:solidFill>
              </a:rPr>
              <a:t>où il y a de la violence conjugale, que peut-il faire?</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9" name="ZoneTexte 8"/>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1</a:t>
            </a:r>
            <a:r>
              <a:rPr lang="en-CA" sz="1200" baseline="30000" dirty="0">
                <a:solidFill>
                  <a:srgbClr val="FFC000"/>
                </a:solidFill>
                <a:latin typeface="Arial"/>
                <a:cs typeface="Arial"/>
              </a:rPr>
              <a:t>ère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628800"/>
            <a:ext cx="7272808" cy="5040560"/>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7"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Ton ami vit dans une </a:t>
            </a:r>
            <a:r>
              <a:rPr lang="fr-CA" sz="2400" dirty="0">
                <a:solidFill>
                  <a:srgbClr val="FFFFFF"/>
                </a:solidFill>
              </a:rPr>
              <a:t>famille </a:t>
            </a:r>
          </a:p>
          <a:p>
            <a:r>
              <a:rPr lang="fr-CA" sz="2400" dirty="0">
                <a:solidFill>
                  <a:srgbClr val="FFFFFF"/>
                </a:solidFill>
              </a:rPr>
              <a:t>où il y a de la violence conjugale, que peut-il faire?</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8" name="ZoneTexte 7"/>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1</a:t>
            </a:r>
            <a:r>
              <a:rPr lang="en-CA" sz="1200" baseline="30000" dirty="0">
                <a:solidFill>
                  <a:srgbClr val="FFC000"/>
                </a:solidFill>
                <a:latin typeface="Arial"/>
                <a:cs typeface="Arial"/>
              </a:rPr>
              <a:t>ère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nSpc>
                <a:spcPct val="80000"/>
              </a:lnSpc>
              <a:spcBef>
                <a:spcPts val="0"/>
              </a:spcBef>
            </a:pP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200" b="0" dirty="0">
                <a:ln>
                  <a:noFill/>
                </a:ln>
                <a:solidFill>
                  <a:srgbClr val="FFC000"/>
                </a:solidFill>
                <a:effectLst/>
                <a:ea typeface="+mn-ea"/>
                <a:cs typeface="Arial"/>
              </a:rPr>
              <a:t/>
            </a:r>
            <a:br>
              <a:rPr lang="fr-CA" sz="1200" b="0" dirty="0">
                <a:ln>
                  <a:noFill/>
                </a:ln>
                <a:solidFill>
                  <a:srgbClr val="FFC000"/>
                </a:solidFill>
                <a:effectLst/>
                <a:ea typeface="+mn-ea"/>
                <a:cs typeface="Arial"/>
              </a:rPr>
            </a:br>
            <a:r>
              <a:rPr lang="fr-CA" sz="1300" dirty="0">
                <a:ln>
                  <a:noFill/>
                </a:ln>
                <a:solidFill>
                  <a:srgbClr val="FFC000"/>
                </a:solidFill>
                <a:effectLst/>
                <a:latin typeface="Arial" panose="020B0604020202020204" pitchFamily="34" charset="0"/>
                <a:ea typeface="+mn-ea"/>
                <a:cs typeface="Arial" panose="020B0604020202020204" pitchFamily="34" charset="0"/>
              </a:rPr>
              <a:t>ATELIER 2 : Facteurs de protection - </a:t>
            </a:r>
            <a:r>
              <a:rPr lang="en-CA" sz="1300" dirty="0">
                <a:ln>
                  <a:noFill/>
                </a:ln>
                <a:solidFill>
                  <a:srgbClr val="FFC000"/>
                </a:solidFill>
                <a:effectLst/>
                <a:latin typeface="Arial" panose="020B0604020202020204" pitchFamily="34" charset="0"/>
                <a:ea typeface="+mn-ea"/>
                <a:cs typeface="Arial" panose="020B0604020202020204" pitchFamily="34" charset="0"/>
              </a:rPr>
              <a:t>1</a:t>
            </a:r>
            <a:r>
              <a:rPr lang="en-CA" sz="1300" baseline="30000" dirty="0">
                <a:ln>
                  <a:noFill/>
                </a:ln>
                <a:solidFill>
                  <a:srgbClr val="FFC000"/>
                </a:solidFill>
                <a:effectLst/>
                <a:latin typeface="Arial" panose="020B0604020202020204" pitchFamily="34" charset="0"/>
                <a:ea typeface="+mn-ea"/>
                <a:cs typeface="Arial" panose="020B0604020202020204" pitchFamily="34" charset="0"/>
              </a:rPr>
              <a:t>ère  </a:t>
            </a:r>
            <a:r>
              <a:rPr lang="en-CA" sz="1300" dirty="0" err="1">
                <a:ln>
                  <a:noFill/>
                </a:ln>
                <a:solidFill>
                  <a:srgbClr val="FFC000"/>
                </a:solidFill>
                <a:effectLst/>
                <a:latin typeface="Arial" panose="020B0604020202020204" pitchFamily="34" charset="0"/>
                <a:ea typeface="+mn-ea"/>
                <a:cs typeface="Arial" panose="020B0604020202020204" pitchFamily="34" charset="0"/>
              </a:rPr>
              <a:t>partie</a:t>
            </a:r>
            <a:r>
              <a:rPr lang="en-CA" sz="1200" dirty="0">
                <a:ln>
                  <a:noFill/>
                </a:ln>
                <a:solidFill>
                  <a:srgbClr val="FFC000"/>
                </a:solidFill>
                <a:effectLst/>
                <a:ea typeface="+mn-ea"/>
                <a:cs typeface="Arial"/>
              </a:rPr>
              <a:t/>
            </a:r>
            <a:br>
              <a:rPr lang="en-CA" sz="1200" dirty="0">
                <a:ln>
                  <a:noFill/>
                </a:ln>
                <a:solidFill>
                  <a:srgbClr val="FFC000"/>
                </a:solidFill>
                <a:effectLst/>
                <a:ea typeface="+mn-ea"/>
                <a:cs typeface="Arial"/>
              </a:rPr>
            </a:br>
            <a:r>
              <a:rPr lang="fr-CA" sz="1200" dirty="0">
                <a:ln>
                  <a:noFill/>
                </a:ln>
                <a:solidFill>
                  <a:prstClr val="white"/>
                </a:solidFill>
                <a:effectLst/>
                <a:ea typeface="+mn-ea"/>
                <a:cs typeface="Arial"/>
              </a:rPr>
              <a:t/>
            </a:r>
            <a:br>
              <a:rPr lang="fr-CA" sz="1200" dirty="0">
                <a:ln>
                  <a:noFill/>
                </a:ln>
                <a:solidFill>
                  <a:prstClr val="white"/>
                </a:solidFill>
                <a:effectLst/>
                <a:ea typeface="+mn-ea"/>
                <a:cs typeface="Arial"/>
              </a:rPr>
            </a:br>
            <a:r>
              <a:rPr lang="fr-CA" sz="1200" dirty="0">
                <a:ln>
                  <a:noFill/>
                </a:ln>
                <a:solidFill>
                  <a:prstClr val="white"/>
                </a:solidFill>
                <a:effectLst/>
                <a:ea typeface="+mn-ea"/>
                <a:cs typeface="Arial"/>
              </a:rPr>
              <a:t/>
            </a:r>
            <a:br>
              <a:rPr lang="fr-CA" sz="1200" dirty="0">
                <a:ln>
                  <a:noFill/>
                </a:ln>
                <a:solidFill>
                  <a:prstClr val="white"/>
                </a:solidFill>
                <a:effectLst/>
                <a:ea typeface="+mn-ea"/>
                <a:cs typeface="Arial"/>
              </a:rPr>
            </a:br>
            <a:r>
              <a:rPr lang="fr-CA" sz="2400" dirty="0">
                <a:ln>
                  <a:noFill/>
                </a:ln>
                <a:solidFill>
                  <a:prstClr val="white"/>
                </a:solidFill>
                <a:effectLst>
                  <a:outerShdw blurRad="38100" dist="38100" dir="2700000" algn="tl">
                    <a:srgbClr val="000000">
                      <a:alpha val="43137"/>
                    </a:srgbClr>
                  </a:outerShdw>
                </a:effectLst>
                <a:ea typeface="+mn-ea"/>
                <a:cs typeface="+mn-cs"/>
              </a:rPr>
              <a:t>Ton ami vit dans une </a:t>
            </a:r>
            <a:r>
              <a:rPr lang="fr-CA" sz="2400" dirty="0">
                <a:ln>
                  <a:noFill/>
                </a:ln>
                <a:solidFill>
                  <a:srgbClr val="FFFFFF"/>
                </a:solidFill>
                <a:effectLst>
                  <a:outerShdw blurRad="38100" dist="38100" dir="2700000" algn="tl">
                    <a:srgbClr val="000000">
                      <a:alpha val="43137"/>
                    </a:srgbClr>
                  </a:outerShdw>
                </a:effectLst>
                <a:ea typeface="+mn-ea"/>
                <a:cs typeface="+mn-cs"/>
              </a:rPr>
              <a:t>famille </a:t>
            </a:r>
            <a:br>
              <a:rPr lang="fr-CA" sz="2400" dirty="0">
                <a:ln>
                  <a:noFill/>
                </a:ln>
                <a:solidFill>
                  <a:srgbClr val="FFFFFF"/>
                </a:solidFill>
                <a:effectLst>
                  <a:outerShdw blurRad="38100" dist="38100" dir="2700000" algn="tl">
                    <a:srgbClr val="000000">
                      <a:alpha val="43137"/>
                    </a:srgbClr>
                  </a:outerShdw>
                </a:effectLst>
                <a:ea typeface="+mn-ea"/>
                <a:cs typeface="+mn-cs"/>
              </a:rPr>
            </a:br>
            <a:r>
              <a:rPr lang="fr-CA" sz="2400" dirty="0">
                <a:ln>
                  <a:noFill/>
                </a:ln>
                <a:solidFill>
                  <a:srgbClr val="FFFFFF"/>
                </a:solidFill>
                <a:effectLst>
                  <a:outerShdw blurRad="38100" dist="38100" dir="2700000" algn="tl">
                    <a:srgbClr val="000000">
                      <a:alpha val="43137"/>
                    </a:srgbClr>
                  </a:outerShdw>
                </a:effectLst>
                <a:ea typeface="+mn-ea"/>
                <a:cs typeface="+mn-cs"/>
              </a:rPr>
              <a:t>où il y a de la violence conjugale, que peut-il faire?</a:t>
            </a:r>
            <a:r>
              <a:rPr lang="es-MX" sz="2400" b="0" dirty="0">
                <a:ln>
                  <a:noFill/>
                </a:ln>
                <a:solidFill>
                  <a:srgbClr val="FFFFFF"/>
                </a:solidFill>
                <a:effectLst/>
                <a:ea typeface="+mn-ea"/>
                <a:cs typeface="+mn-cs"/>
              </a:rPr>
              <a:t/>
            </a:r>
            <a:br>
              <a:rPr lang="es-MX" sz="2400" b="0" dirty="0">
                <a:ln>
                  <a:noFill/>
                </a:ln>
                <a:solidFill>
                  <a:srgbClr val="FFFFFF"/>
                </a:solidFill>
                <a:effectLst/>
                <a:ea typeface="+mn-ea"/>
                <a:cs typeface="+mn-cs"/>
              </a:rPr>
            </a:br>
            <a:r>
              <a:rPr lang="fr-CA" sz="2800" b="0" dirty="0">
                <a:ln>
                  <a:noFill/>
                </a:ln>
                <a:solidFill>
                  <a:srgbClr val="FFFFFF"/>
                </a:solidFill>
                <a:effectLst/>
                <a:ea typeface="+mn-ea"/>
                <a:cs typeface="+mn-cs"/>
              </a:rPr>
              <a:t/>
            </a:r>
            <a:br>
              <a:rPr lang="fr-CA" sz="2800" b="0" dirty="0">
                <a:ln>
                  <a:noFill/>
                </a:ln>
                <a:solidFill>
                  <a:srgbClr val="FFFFFF"/>
                </a:solidFill>
                <a:effectLst/>
                <a:ea typeface="+mn-ea"/>
                <a:cs typeface="+mn-cs"/>
              </a:rPr>
            </a:br>
            <a:endParaRPr lang="fr-CA"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2983" y="1600200"/>
            <a:ext cx="6278033" cy="4708525"/>
          </a:xfrm>
        </p:spPr>
      </p:pic>
      <p:graphicFrame>
        <p:nvGraphicFramePr>
          <p:cNvPr id="5" name="Tableau 4"/>
          <p:cNvGraphicFramePr>
            <a:graphicFrameLocks noGrp="1"/>
          </p:cNvGraphicFramePr>
          <p:nvPr>
            <p:extLst>
              <p:ext uri="{D42A27DB-BD31-4B8C-83A1-F6EECF244321}">
                <p14:modId xmlns:p14="http://schemas.microsoft.com/office/powerpoint/2010/main" val="3406705463"/>
              </p:ext>
            </p:extLst>
          </p:nvPr>
        </p:nvGraphicFramePr>
        <p:xfrm>
          <a:off x="25755"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08533685"/>
      </p:ext>
    </p:extLst>
  </p:cSld>
  <p:clrMapOvr>
    <a:masterClrMapping/>
  </p:clrMapOvr>
  <p:transition spd="med">
    <p:pull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Table Carrefour 2014-2015\Comités\Comité EEVC\Projet écoles\Dessins_ateliers_enfants\Dessins_BasRes_JPG\Sélection présentation\Deuxième sélection\AMi\a249.jpg"/>
          <p:cNvPicPr>
            <a:picLocks noGrp="1" noChangeAspect="1" noChangeArrowheads="1"/>
          </p:cNvPicPr>
          <p:nvPr>
            <p:ph idx="1"/>
          </p:nvPr>
        </p:nvPicPr>
        <p:blipFill rotWithShape="1">
          <a:blip r:embed="rId3" cstate="print"/>
          <a:srcRect l="935" r="-1"/>
          <a:stretch/>
        </p:blipFill>
        <p:spPr bwMode="auto">
          <a:xfrm>
            <a:off x="2051720" y="1628775"/>
            <a:ext cx="5118448" cy="5035021"/>
          </a:xfrm>
          <a:prstGeom prst="rect">
            <a:avLst/>
          </a:prstGeom>
          <a:noFill/>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9"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Ton ami vit dans une </a:t>
            </a:r>
            <a:r>
              <a:rPr lang="fr-CA" sz="2400" dirty="0">
                <a:solidFill>
                  <a:srgbClr val="FFFFFF"/>
                </a:solidFill>
              </a:rPr>
              <a:t>famille </a:t>
            </a:r>
          </a:p>
          <a:p>
            <a:r>
              <a:rPr lang="fr-CA" sz="2400" dirty="0">
                <a:solidFill>
                  <a:srgbClr val="FFFFFF"/>
                </a:solidFill>
              </a:rPr>
              <a:t>où il y a de la violence conjugale, que peut-il faire?</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10" name="ZoneTexte 9"/>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1</a:t>
            </a:r>
            <a:r>
              <a:rPr lang="en-CA" sz="1200" baseline="30000" dirty="0">
                <a:solidFill>
                  <a:srgbClr val="FFC000"/>
                </a:solidFill>
                <a:latin typeface="Arial"/>
                <a:cs typeface="Arial"/>
              </a:rPr>
              <a:t>ère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0" y="1628800"/>
            <a:ext cx="9144000" cy="4709160"/>
          </a:xfrm>
        </p:spPr>
        <p:txBody>
          <a:bodyPr>
            <a:normAutofit/>
          </a:bodyPr>
          <a:lstStyle/>
          <a:p>
            <a:pPr marL="1080000" indent="-288000">
              <a:lnSpc>
                <a:spcPct val="150000"/>
              </a:lnSpc>
              <a:spcBef>
                <a:spcPts val="400"/>
              </a:spcBef>
              <a:buFont typeface="Wingdings" charset="2"/>
              <a:buChar char="§"/>
            </a:pPr>
            <a:endParaRPr lang="fr-CA" sz="1600" dirty="0">
              <a:latin typeface="+mj-lt"/>
            </a:endParaRPr>
          </a:p>
          <a:p>
            <a:pPr marL="1080000" indent="-288000">
              <a:lnSpc>
                <a:spcPct val="110000"/>
              </a:lnSpc>
              <a:spcBef>
                <a:spcPts val="400"/>
              </a:spcBef>
              <a:spcAft>
                <a:spcPts val="1000"/>
              </a:spcAft>
              <a:buFont typeface="Wingdings" charset="2"/>
              <a:buChar char="§"/>
            </a:pPr>
            <a:r>
              <a:rPr lang="fr-CA" sz="2400" dirty="0">
                <a:latin typeface="+mj-lt"/>
              </a:rPr>
              <a:t>Ça peut faire du mal aux enfant</a:t>
            </a:r>
            <a:r>
              <a:rPr lang="fr-CA" sz="2400" spc="300" dirty="0">
                <a:latin typeface="+mj-lt"/>
              </a:rPr>
              <a:t>s</a:t>
            </a:r>
            <a:r>
              <a:rPr lang="fr-CA" sz="2400" dirty="0">
                <a:latin typeface="+mj-lt"/>
              </a:rPr>
              <a:t>: physiquement et mentalement</a:t>
            </a:r>
          </a:p>
          <a:p>
            <a:pPr marL="1080000" indent="-288000">
              <a:lnSpc>
                <a:spcPct val="110000"/>
              </a:lnSpc>
              <a:spcBef>
                <a:spcPts val="400"/>
              </a:spcBef>
              <a:spcAft>
                <a:spcPts val="1000"/>
              </a:spcAft>
              <a:buFont typeface="Wingdings" charset="2"/>
              <a:buChar char="§"/>
            </a:pPr>
            <a:r>
              <a:rPr lang="fr-CA" sz="2400" dirty="0">
                <a:latin typeface="+mj-lt"/>
              </a:rPr>
              <a:t>Les enfants peuvent reproduire les comportements de violence conjugale </a:t>
            </a:r>
            <a:br>
              <a:rPr lang="fr-CA" sz="2400" dirty="0">
                <a:latin typeface="+mj-lt"/>
              </a:rPr>
            </a:br>
            <a:r>
              <a:rPr lang="fr-CA" sz="2400" dirty="0">
                <a:latin typeface="+mj-lt"/>
              </a:rPr>
              <a:t>(ne devienne pas </a:t>
            </a:r>
            <a:r>
              <a:rPr lang="fr-CA" sz="2400" spc="300" dirty="0">
                <a:latin typeface="+mj-lt"/>
              </a:rPr>
              <a:t>«</a:t>
            </a:r>
            <a:r>
              <a:rPr lang="fr-CA" sz="2400" dirty="0">
                <a:latin typeface="+mj-lt"/>
              </a:rPr>
              <a:t>violence </a:t>
            </a:r>
            <a:r>
              <a:rPr lang="fr-CA" sz="2400" dirty="0" err="1">
                <a:latin typeface="+mj-lt"/>
              </a:rPr>
              <a:t>conjugaleu</a:t>
            </a:r>
            <a:r>
              <a:rPr lang="fr-CA" sz="2400" spc="300" dirty="0" err="1">
                <a:latin typeface="+mj-lt"/>
              </a:rPr>
              <a:t>x</a:t>
            </a:r>
            <a:r>
              <a:rPr lang="fr-CA" sz="2400" dirty="0">
                <a:latin typeface="+mj-lt"/>
              </a:rPr>
              <a:t>»)</a:t>
            </a:r>
          </a:p>
          <a:p>
            <a:pPr marL="1080000" indent="-288000">
              <a:lnSpc>
                <a:spcPct val="110000"/>
              </a:lnSpc>
              <a:spcBef>
                <a:spcPts val="400"/>
              </a:spcBef>
              <a:spcAft>
                <a:spcPts val="1000"/>
              </a:spcAft>
              <a:buFont typeface="Wingdings" charset="2"/>
              <a:buChar char="§"/>
            </a:pPr>
            <a:r>
              <a:rPr lang="fr-CA" sz="2400" dirty="0">
                <a:latin typeface="+mj-lt"/>
              </a:rPr>
              <a:t>Ça a des répercussions</a:t>
            </a:r>
          </a:p>
          <a:p>
            <a:pPr marL="1080000" indent="-288000">
              <a:lnSpc>
                <a:spcPct val="110000"/>
              </a:lnSpc>
              <a:spcBef>
                <a:spcPts val="400"/>
              </a:spcBef>
              <a:spcAft>
                <a:spcPts val="1000"/>
              </a:spcAft>
              <a:buFont typeface="Wingdings" charset="2"/>
              <a:buChar char="§"/>
            </a:pPr>
            <a:r>
              <a:rPr lang="fr-CA" sz="2400" dirty="0">
                <a:latin typeface="+mj-lt"/>
              </a:rPr>
              <a:t>Risques de blessures (physiques, émotionnelles)</a:t>
            </a:r>
          </a:p>
          <a:p>
            <a:pPr marL="1080000" indent="-288000">
              <a:lnSpc>
                <a:spcPct val="110000"/>
              </a:lnSpc>
              <a:spcBef>
                <a:spcPts val="400"/>
              </a:spcBef>
              <a:spcAft>
                <a:spcPts val="1000"/>
              </a:spcAft>
              <a:buFont typeface="Wingdings" charset="2"/>
              <a:buChar char="§"/>
            </a:pPr>
            <a:r>
              <a:rPr lang="fr-CA" sz="2400" dirty="0">
                <a:latin typeface="+mj-lt"/>
              </a:rPr>
              <a:t>Conséquences pas juste pour les adultes</a:t>
            </a:r>
          </a:p>
          <a:p>
            <a:pPr marL="1080000" indent="-288000">
              <a:spcBef>
                <a:spcPts val="400"/>
              </a:spcBef>
              <a:buFont typeface="Wingdings" charset="2"/>
              <a:buChar char="§"/>
            </a:pPr>
            <a:endParaRPr lang="fr-CA" sz="1600" dirty="0">
              <a:latin typeface="+mj-lt"/>
            </a:endParaRPr>
          </a:p>
        </p:txBody>
      </p:sp>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7"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Comme jeunes, quels messages voulez-vous dire </a:t>
            </a:r>
            <a:br>
              <a:rPr lang="fr-CA" sz="2400" dirty="0">
                <a:solidFill>
                  <a:schemeClr val="tx1"/>
                </a:solidFill>
              </a:rPr>
            </a:br>
            <a:r>
              <a:rPr lang="fr-CA" sz="2400" dirty="0">
                <a:solidFill>
                  <a:schemeClr val="tx1"/>
                </a:solidFill>
              </a:rPr>
              <a:t>aux adultes concernant la violence conjugal</a:t>
            </a:r>
            <a:r>
              <a:rPr lang="fr-CA" sz="2400" spc="300" dirty="0">
                <a:solidFill>
                  <a:schemeClr val="tx1"/>
                </a:solidFill>
              </a:rPr>
              <a:t>e</a:t>
            </a:r>
            <a:r>
              <a:rPr lang="fr-CA" sz="2400" dirty="0">
                <a:solidFill>
                  <a:schemeClr val="tx1"/>
                </a:solidFill>
              </a:rPr>
              <a:t>?</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10" name="ZoneTexte 9"/>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2</a:t>
            </a:r>
            <a:r>
              <a:rPr lang="en-CA" sz="1200" baseline="30000" dirty="0">
                <a:solidFill>
                  <a:srgbClr val="FFC000"/>
                </a:solidFill>
                <a:latin typeface="Arial"/>
                <a:cs typeface="Arial"/>
              </a:rPr>
              <a:t>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Table Carrefour 2014-2015\Comités\Comité EEVC\Projet écoles\Dessins_ateliers_enfants\Dessins_BasRes_JPG\Sélection présentation\Deuxième sélection\Message adulte\a091.jpg"/>
          <p:cNvPicPr>
            <a:picLocks noGrp="1" noChangeAspect="1" noChangeArrowheads="1"/>
          </p:cNvPicPr>
          <p:nvPr>
            <p:ph idx="1"/>
          </p:nvPr>
        </p:nvPicPr>
        <p:blipFill rotWithShape="1">
          <a:blip r:embed="rId3" cstate="print"/>
          <a:srcRect b="679"/>
          <a:stretch/>
        </p:blipFill>
        <p:spPr bwMode="auto">
          <a:xfrm>
            <a:off x="1187624" y="1628775"/>
            <a:ext cx="6766374" cy="5040313"/>
          </a:xfrm>
          <a:prstGeom prst="rect">
            <a:avLst/>
          </a:prstGeom>
          <a:noFill/>
        </p:spPr>
      </p:pic>
      <p:graphicFrame>
        <p:nvGraphicFramePr>
          <p:cNvPr id="5" name="Tableau 4"/>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6"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Comme jeunes, quels messages voulez-vous dire </a:t>
            </a:r>
            <a:br>
              <a:rPr lang="fr-CA" sz="2400" dirty="0">
                <a:solidFill>
                  <a:schemeClr val="tx1"/>
                </a:solidFill>
              </a:rPr>
            </a:br>
            <a:r>
              <a:rPr lang="fr-CA" sz="2400" dirty="0">
                <a:solidFill>
                  <a:schemeClr val="tx1"/>
                </a:solidFill>
              </a:rPr>
              <a:t>aux adultes concernant la violence conjugal</a:t>
            </a:r>
            <a:r>
              <a:rPr lang="fr-CA" sz="2400" spc="300" dirty="0">
                <a:solidFill>
                  <a:schemeClr val="tx1"/>
                </a:solidFill>
              </a:rPr>
              <a:t>e</a:t>
            </a:r>
            <a:r>
              <a:rPr lang="fr-CA" sz="2400" dirty="0">
                <a:solidFill>
                  <a:schemeClr val="tx1"/>
                </a:solidFill>
              </a:rPr>
              <a:t>?</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8" name="ZoneTexte 7"/>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2</a:t>
            </a:r>
            <a:r>
              <a:rPr lang="en-CA" sz="1200" baseline="30000" dirty="0">
                <a:solidFill>
                  <a:srgbClr val="FFC000"/>
                </a:solidFill>
                <a:latin typeface="Arial"/>
                <a:cs typeface="Arial"/>
              </a:rPr>
              <a:t>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Méthodologie de la recension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25543544"/>
              </p:ext>
            </p:extLst>
          </p:nvPr>
        </p:nvGraphicFramePr>
        <p:xfrm>
          <a:off x="457200" y="1772816"/>
          <a:ext cx="8229600" cy="210820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pPr algn="ctr"/>
                      <a:r>
                        <a:rPr lang="fr-CA" sz="1800" b="1" dirty="0">
                          <a:solidFill>
                            <a:schemeClr val="tx1"/>
                          </a:solidFill>
                        </a:rPr>
                        <a:t>Primaire</a:t>
                      </a:r>
                    </a:p>
                  </a:txBody>
                  <a:tcPr marL="91439" marR="91439" marT="45723" marB="45723"/>
                </a:tc>
                <a:tc>
                  <a:txBody>
                    <a:bodyPr/>
                    <a:lstStyle/>
                    <a:p>
                      <a:pPr algn="ctr"/>
                      <a:r>
                        <a:rPr lang="fr-CA" sz="1800" b="1" dirty="0">
                          <a:solidFill>
                            <a:schemeClr val="tx1"/>
                          </a:solidFill>
                        </a:rPr>
                        <a:t>Secondaire</a:t>
                      </a:r>
                    </a:p>
                  </a:txBody>
                  <a:tcPr marL="91439" marR="91439" marT="45723" marB="45723"/>
                </a:tc>
                <a:tc>
                  <a:txBody>
                    <a:bodyPr/>
                    <a:lstStyle/>
                    <a:p>
                      <a:pPr algn="ctr"/>
                      <a:r>
                        <a:rPr lang="fr-CA" sz="1800" b="1" dirty="0">
                          <a:solidFill>
                            <a:schemeClr val="tx1"/>
                          </a:solidFill>
                        </a:rPr>
                        <a:t>Tertiaire</a:t>
                      </a:r>
                    </a:p>
                  </a:txBody>
                  <a:tcPr marL="91439" marR="91439" marT="45723" marB="45723"/>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altLang="fr-FR" sz="1800" dirty="0"/>
                        <a:t>Sensibilisation de la population en général</a:t>
                      </a:r>
                    </a:p>
                  </a:txBody>
                  <a:tcPr marL="91439" marR="91439"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altLang="fr-FR" sz="1800" dirty="0"/>
                        <a:t>Vise à réduire les effets de l’exposition à la violence conjugale.</a:t>
                      </a:r>
                    </a:p>
                  </a:txBody>
                  <a:tcPr marL="91439" marR="91439"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altLang="fr-FR" sz="1800" dirty="0"/>
                        <a:t>Intervention individuelle ou de groupe suite à l’apparition de problèmes importants issus de l’exposition à la violence conjugale.</a:t>
                      </a:r>
                    </a:p>
                  </a:txBody>
                  <a:tcPr marL="91439" marR="91439" marT="45723" marB="45723"/>
                </a:tc>
                <a:extLst>
                  <a:ext uri="{0D108BD9-81ED-4DB2-BD59-A6C34878D82A}">
                    <a16:rowId xmlns:a16="http://schemas.microsoft.com/office/drawing/2014/main" xmlns="" val="10001"/>
                  </a:ext>
                </a:extLst>
              </a:tr>
            </a:tbl>
          </a:graphicData>
        </a:graphic>
      </p:graphicFrame>
      <p:sp>
        <p:nvSpPr>
          <p:cNvPr id="6" name="ZoneTexte 5"/>
          <p:cNvSpPr txBox="1"/>
          <p:nvPr/>
        </p:nvSpPr>
        <p:spPr>
          <a:xfrm>
            <a:off x="457200" y="4437112"/>
            <a:ext cx="8363272" cy="1908215"/>
          </a:xfrm>
          <a:prstGeom prst="rect">
            <a:avLst/>
          </a:prstGeom>
          <a:noFill/>
        </p:spPr>
        <p:txBody>
          <a:bodyPr wrap="square" rtlCol="0">
            <a:spAutoFit/>
          </a:bodyPr>
          <a:lstStyle/>
          <a:p>
            <a:r>
              <a:rPr lang="fr-CA" sz="2000" dirty="0"/>
              <a:t>Consultation d’articles scientifiques (45) s’attardant aux stratégies préventives en lien avec l’exposition à la violence conjugale.</a:t>
            </a:r>
          </a:p>
          <a:p>
            <a:r>
              <a:rPr lang="fr-CA" sz="2000" dirty="0"/>
              <a:t>Entrevues téléphoniques avec 37 informateurs-clés (intervenantes jeunesses en maison d’hébergement et responsables des dossiers en violence conjugale des Agences de la santé et des services sociaux).</a:t>
            </a:r>
          </a:p>
          <a:p>
            <a:r>
              <a:rPr lang="fr-CA" dirty="0"/>
              <a:t> </a:t>
            </a:r>
          </a:p>
        </p:txBody>
      </p:sp>
    </p:spTree>
    <p:extLst>
      <p:ext uri="{BB962C8B-B14F-4D97-AF65-F5344CB8AC3E}">
        <p14:creationId xmlns:p14="http://schemas.microsoft.com/office/powerpoint/2010/main" val="540605373"/>
      </p:ext>
    </p:extLst>
  </p:cSld>
  <p:clrMapOvr>
    <a:masterClrMapping/>
  </p:clrMapOvr>
  <p:transition spd="med">
    <p:pull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p:cNvPicPr>
          <p:nvPr>
            <p:ph idx="1"/>
          </p:nvPr>
        </p:nvPicPr>
        <p:blipFill rotWithShape="1">
          <a:blip r:embed="rId3" cstate="print">
            <a:extLst>
              <a:ext uri="{28A0092B-C50C-407E-A947-70E740481C1C}">
                <a14:useLocalDpi xmlns:a14="http://schemas.microsoft.com/office/drawing/2010/main" val="0"/>
              </a:ext>
            </a:extLst>
          </a:blip>
          <a:srcRect b="932"/>
          <a:stretch/>
        </p:blipFill>
        <p:spPr>
          <a:xfrm>
            <a:off x="1547664" y="1628775"/>
            <a:ext cx="6012344" cy="5040313"/>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Comme jeunes, quels messages voulez-vous dire </a:t>
            </a:r>
            <a:br>
              <a:rPr lang="fr-CA" sz="2400" dirty="0">
                <a:solidFill>
                  <a:schemeClr val="tx1"/>
                </a:solidFill>
              </a:rPr>
            </a:br>
            <a:r>
              <a:rPr lang="fr-CA" sz="2400" dirty="0">
                <a:solidFill>
                  <a:schemeClr val="tx1"/>
                </a:solidFill>
              </a:rPr>
              <a:t>aux adultes concernant la violence conjugal</a:t>
            </a:r>
            <a:r>
              <a:rPr lang="fr-CA" sz="2400" spc="300" dirty="0">
                <a:solidFill>
                  <a:schemeClr val="tx1"/>
                </a:solidFill>
              </a:rPr>
              <a:t>e</a:t>
            </a:r>
            <a:r>
              <a:rPr lang="fr-CA" sz="2400" dirty="0">
                <a:solidFill>
                  <a:schemeClr val="tx1"/>
                </a:solidFill>
              </a:rPr>
              <a:t>?</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9" name="ZoneTexte 8"/>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2</a:t>
            </a:r>
            <a:r>
              <a:rPr lang="en-CA" sz="1200" baseline="30000" dirty="0">
                <a:solidFill>
                  <a:srgbClr val="FFC000"/>
                </a:solidFill>
                <a:latin typeface="Arial"/>
                <a:cs typeface="Arial"/>
              </a:rPr>
              <a:t>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Table Carrefour 2014-2015\Comités\Comité EEVC\Projet écoles\Dessins_ateliers_enfants\Dessins_BasRes_JPG\Sélection présentation\Deuxième sélection\Message adulte\a127.jpg"/>
          <p:cNvPicPr>
            <a:picLocks noGrp="1" noChangeAspect="1" noChangeArrowheads="1"/>
          </p:cNvPicPr>
          <p:nvPr>
            <p:ph idx="1"/>
          </p:nvPr>
        </p:nvPicPr>
        <p:blipFill rotWithShape="1">
          <a:blip r:embed="rId3" cstate="print"/>
          <a:srcRect l="616" t="1" b="776"/>
          <a:stretch/>
        </p:blipFill>
        <p:spPr bwMode="auto">
          <a:xfrm>
            <a:off x="1187624" y="1628775"/>
            <a:ext cx="6731245" cy="5040313"/>
          </a:xfrm>
          <a:prstGeom prst="rect">
            <a:avLst/>
          </a:prstGeom>
          <a:noFill/>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Comme jeunes, quels messages voulez-vous dire </a:t>
            </a:r>
            <a:br>
              <a:rPr lang="fr-CA" sz="2400" dirty="0">
                <a:solidFill>
                  <a:schemeClr val="tx1"/>
                </a:solidFill>
              </a:rPr>
            </a:br>
            <a:r>
              <a:rPr lang="fr-CA" sz="2400" dirty="0">
                <a:solidFill>
                  <a:schemeClr val="tx1"/>
                </a:solidFill>
              </a:rPr>
              <a:t>aux adultes concernant la violence conjugal</a:t>
            </a:r>
            <a:r>
              <a:rPr lang="fr-CA" sz="2400" spc="300" dirty="0">
                <a:solidFill>
                  <a:schemeClr val="tx1"/>
                </a:solidFill>
              </a:rPr>
              <a:t>e</a:t>
            </a:r>
            <a:r>
              <a:rPr lang="fr-CA" sz="2400" dirty="0">
                <a:solidFill>
                  <a:schemeClr val="tx1"/>
                </a:solidFill>
              </a:rPr>
              <a:t>?</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9" name="ZoneTexte 8"/>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2</a:t>
            </a:r>
            <a:r>
              <a:rPr lang="en-CA" sz="1200" baseline="30000" dirty="0">
                <a:solidFill>
                  <a:srgbClr val="FFC000"/>
                </a:solidFill>
                <a:latin typeface="Arial"/>
                <a:cs typeface="Arial"/>
              </a:rPr>
              <a:t>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p:cNvPicPr>
          <p:nvPr>
            <p:ph idx="1"/>
          </p:nvPr>
        </p:nvPicPr>
        <p:blipFill rotWithShape="1">
          <a:blip r:embed="rId3" cstate="print">
            <a:extLst>
              <a:ext uri="{28A0092B-C50C-407E-A947-70E740481C1C}">
                <a14:useLocalDpi xmlns:a14="http://schemas.microsoft.com/office/drawing/2010/main" val="0"/>
              </a:ext>
            </a:extLst>
          </a:blip>
          <a:srcRect t="11221" b="16193"/>
          <a:stretch/>
        </p:blipFill>
        <p:spPr bwMode="auto">
          <a:xfrm>
            <a:off x="1403648" y="1628775"/>
            <a:ext cx="6230279" cy="5047315"/>
          </a:xfrm>
          <a:prstGeom prst="rect">
            <a:avLst/>
          </a:prstGeom>
          <a:ln>
            <a:noFill/>
          </a:ln>
          <a:extLst>
            <a:ext uri="{53640926-AAD7-44D8-BBD7-CCE9431645EC}">
              <a14:shadowObscured xmlns:a14="http://schemas.microsoft.com/office/drawing/2010/main"/>
            </a:ext>
          </a:extLst>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11"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Comme jeunes, quels messages voulez-vous dire </a:t>
            </a:r>
            <a:br>
              <a:rPr lang="fr-CA" sz="2400" dirty="0">
                <a:solidFill>
                  <a:schemeClr val="tx1"/>
                </a:solidFill>
              </a:rPr>
            </a:br>
            <a:r>
              <a:rPr lang="fr-CA" sz="2400" dirty="0">
                <a:solidFill>
                  <a:schemeClr val="tx1"/>
                </a:solidFill>
              </a:rPr>
              <a:t>aux adultes concernant la violence conjugal</a:t>
            </a:r>
            <a:r>
              <a:rPr lang="fr-CA" sz="2400" spc="300" dirty="0">
                <a:solidFill>
                  <a:schemeClr val="tx1"/>
                </a:solidFill>
              </a:rPr>
              <a:t>e</a:t>
            </a:r>
            <a:r>
              <a:rPr lang="fr-CA" sz="2400" dirty="0">
                <a:solidFill>
                  <a:schemeClr val="tx1"/>
                </a:solidFill>
              </a:rPr>
              <a:t>?</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12" name="ZoneTexte 11"/>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2</a:t>
            </a:r>
            <a:r>
              <a:rPr lang="en-CA" sz="1200" baseline="30000" dirty="0">
                <a:solidFill>
                  <a:srgbClr val="FFC000"/>
                </a:solidFill>
                <a:latin typeface="Arial"/>
                <a:cs typeface="Arial"/>
              </a:rPr>
              <a:t>e </a:t>
            </a:r>
            <a:r>
              <a:rPr lang="en-CA" sz="1200" dirty="0" err="1">
                <a:solidFill>
                  <a:srgbClr val="FFC000"/>
                </a:solidFill>
                <a:latin typeface="Arial"/>
                <a:cs typeface="Arial"/>
              </a:rPr>
              <a:t>partie</a:t>
            </a:r>
            <a:endParaRPr lang="fr-CA" sz="1200" dirty="0">
              <a:latin typeface="Arial"/>
              <a:cs typeface="Arial"/>
            </a:endParaRPr>
          </a:p>
        </p:txBody>
      </p:sp>
      <p:sp>
        <p:nvSpPr>
          <p:cNvPr id="2" name="ZoneTexte 1"/>
          <p:cNvSpPr txBox="1"/>
          <p:nvPr/>
        </p:nvSpPr>
        <p:spPr>
          <a:xfrm>
            <a:off x="8136467" y="4411133"/>
            <a:ext cx="184666" cy="369332"/>
          </a:xfrm>
          <a:prstGeom prst="rect">
            <a:avLst/>
          </a:prstGeom>
          <a:noFill/>
        </p:spPr>
        <p:txBody>
          <a:bodyPr wrap="none" rtlCol="0">
            <a:spAutoFit/>
          </a:bodyPr>
          <a:lstStyle/>
          <a:p>
            <a:endParaRPr lang="fr-FR" dirty="0"/>
          </a:p>
        </p:txBody>
      </p:sp>
    </p:spTree>
  </p:cSld>
  <p:clrMapOvr>
    <a:masterClrMapping/>
  </p:clrMapOvr>
  <p:transition spd="med">
    <p:pull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792088"/>
          </a:xfrm>
        </p:spPr>
        <p:txBody>
          <a:bodyPr>
            <a:noAutofit/>
          </a:bodyPr>
          <a:lstStyle/>
          <a:p>
            <a:pPr>
              <a:spcBef>
                <a:spcPts val="0"/>
              </a:spcBef>
            </a:pPr>
            <a:r>
              <a:rPr lang="fr-CA" sz="1200" dirty="0">
                <a:solidFill>
                  <a:srgbClr val="FFC000"/>
                </a:solidFill>
                <a:latin typeface="Arial" panose="020B0604020202020204" pitchFamily="34" charset="0"/>
                <a:cs typeface="Arial" panose="020B0604020202020204" pitchFamily="34" charset="0"/>
              </a:rPr>
              <a:t>ATELIER 2 : Facteurs de protection - </a:t>
            </a:r>
            <a:r>
              <a:rPr lang="en-CA" sz="1200" dirty="0">
                <a:solidFill>
                  <a:srgbClr val="FFC000"/>
                </a:solidFill>
                <a:latin typeface="Arial" panose="020B0604020202020204" pitchFamily="34" charset="0"/>
                <a:cs typeface="Arial" panose="020B0604020202020204" pitchFamily="34" charset="0"/>
              </a:rPr>
              <a:t>2</a:t>
            </a:r>
            <a:r>
              <a:rPr lang="en-CA" sz="1200" baseline="30000" dirty="0">
                <a:solidFill>
                  <a:srgbClr val="FFC000"/>
                </a:solidFill>
                <a:latin typeface="Arial" panose="020B0604020202020204" pitchFamily="34" charset="0"/>
                <a:cs typeface="Arial" panose="020B0604020202020204" pitchFamily="34" charset="0"/>
              </a:rPr>
              <a:t>e </a:t>
            </a:r>
            <a:r>
              <a:rPr lang="en-CA" sz="1200" dirty="0" err="1">
                <a:solidFill>
                  <a:srgbClr val="FFC000"/>
                </a:solidFill>
                <a:latin typeface="Arial" panose="020B0604020202020204" pitchFamily="34" charset="0"/>
                <a:cs typeface="Arial" panose="020B0604020202020204" pitchFamily="34" charset="0"/>
              </a:rPr>
              <a:t>partie</a:t>
            </a:r>
            <a:r>
              <a:rPr lang="fr-CA" sz="2400" dirty="0">
                <a:cs typeface="Arial"/>
              </a:rPr>
              <a:t/>
            </a:r>
            <a:br>
              <a:rPr lang="fr-CA" sz="2400" dirty="0">
                <a:cs typeface="Arial"/>
              </a:rPr>
            </a:br>
            <a:r>
              <a:rPr lang="fr-CA" sz="2400" dirty="0">
                <a:ln>
                  <a:noFill/>
                </a:ln>
                <a:solidFill>
                  <a:prstClr val="white"/>
                </a:solidFill>
                <a:effectLst>
                  <a:outerShdw blurRad="38100" dist="38100" dir="2700000" algn="tl">
                    <a:srgbClr val="000000">
                      <a:alpha val="43137"/>
                    </a:srgbClr>
                  </a:outerShdw>
                </a:effectLst>
                <a:ea typeface="+mn-ea"/>
                <a:cs typeface="+mn-cs"/>
              </a:rPr>
              <a:t>Comme jeunes, quels messages voulez-vous dire </a:t>
            </a:r>
            <a:br>
              <a:rPr lang="fr-CA" sz="2400" dirty="0">
                <a:ln>
                  <a:noFill/>
                </a:ln>
                <a:solidFill>
                  <a:prstClr val="white"/>
                </a:solidFill>
                <a:effectLst>
                  <a:outerShdw blurRad="38100" dist="38100" dir="2700000" algn="tl">
                    <a:srgbClr val="000000">
                      <a:alpha val="43137"/>
                    </a:srgbClr>
                  </a:outerShdw>
                </a:effectLst>
                <a:ea typeface="+mn-ea"/>
                <a:cs typeface="+mn-cs"/>
              </a:rPr>
            </a:br>
            <a:r>
              <a:rPr lang="fr-CA" sz="2400" dirty="0">
                <a:ln>
                  <a:noFill/>
                </a:ln>
                <a:solidFill>
                  <a:prstClr val="white"/>
                </a:solidFill>
                <a:effectLst>
                  <a:outerShdw blurRad="38100" dist="38100" dir="2700000" algn="tl">
                    <a:srgbClr val="000000">
                      <a:alpha val="43137"/>
                    </a:srgbClr>
                  </a:outerShdw>
                </a:effectLst>
                <a:ea typeface="+mn-ea"/>
                <a:cs typeface="+mn-cs"/>
              </a:rPr>
              <a:t>aux adultes concernant la violence conjugal</a:t>
            </a:r>
            <a:r>
              <a:rPr lang="fr-CA" sz="2400" spc="300" dirty="0">
                <a:ln>
                  <a:noFill/>
                </a:ln>
                <a:solidFill>
                  <a:prstClr val="white"/>
                </a:solidFill>
                <a:effectLst>
                  <a:outerShdw blurRad="38100" dist="38100" dir="2700000" algn="tl">
                    <a:srgbClr val="000000">
                      <a:alpha val="43137"/>
                    </a:srgbClr>
                  </a:outerShdw>
                </a:effectLst>
                <a:ea typeface="+mn-ea"/>
                <a:cs typeface="+mn-cs"/>
              </a:rPr>
              <a:t>e</a:t>
            </a:r>
            <a:r>
              <a:rPr lang="fr-CA" sz="2400" dirty="0">
                <a:ln>
                  <a:noFill/>
                </a:ln>
                <a:solidFill>
                  <a:prstClr val="white"/>
                </a:solidFill>
                <a:effectLst>
                  <a:outerShdw blurRad="38100" dist="38100" dir="2700000" algn="tl">
                    <a:srgbClr val="000000">
                      <a:alpha val="43137"/>
                    </a:srgbClr>
                  </a:outerShdw>
                </a:effectLst>
                <a:ea typeface="+mn-ea"/>
                <a:cs typeface="+mn-cs"/>
              </a:rPr>
              <a:t>?</a:t>
            </a:r>
            <a:endParaRPr lang="fr-CA" sz="2400" dirty="0">
              <a:solidFill>
                <a:srgbClr val="FFC000"/>
              </a:solidFill>
              <a:effectLst>
                <a:outerShdw blurRad="38100" dist="38100" dir="2700000" algn="tl">
                  <a:srgbClr val="000000">
                    <a:alpha val="43137"/>
                  </a:srgbClr>
                </a:outerShdw>
              </a:effectLs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07038822"/>
              </p:ext>
            </p:extLst>
          </p:nvPr>
        </p:nvGraphicFramePr>
        <p:xfrm>
          <a:off x="0" y="26031"/>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pic>
        <p:nvPicPr>
          <p:cNvPr id="6146" name="Picture 2" descr="E:\Table Carrefour 2014-2015\Comités\Comité EEVC\Projet écoles\Dessins_ateliers_enfants\Dessins_BasRes_JPG\sans_calques_jpeg\a2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46802"/>
            <a:ext cx="6948264" cy="5211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8680"/>
      </p:ext>
    </p:extLst>
  </p:cSld>
  <p:clrMapOvr>
    <a:masterClrMapping/>
  </p:clrMapOvr>
  <p:transition spd="med">
    <p:pull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p:cNvPicPr>
          <p:nvPr>
            <p:ph idx="1"/>
          </p:nvPr>
        </p:nvPicPr>
        <p:blipFill rotWithShape="1">
          <a:blip r:embed="rId3" cstate="print">
            <a:extLst>
              <a:ext uri="{28A0092B-C50C-407E-A947-70E740481C1C}">
                <a14:useLocalDpi xmlns:a14="http://schemas.microsoft.com/office/drawing/2010/main" val="0"/>
              </a:ext>
            </a:extLst>
          </a:blip>
          <a:srcRect l="229" b="762"/>
          <a:stretch/>
        </p:blipFill>
        <p:spPr>
          <a:xfrm>
            <a:off x="1139360" y="1628775"/>
            <a:ext cx="6862106" cy="5041553"/>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9"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Comme jeunes, quels messages voulez-vous dire </a:t>
            </a:r>
            <a:br>
              <a:rPr lang="fr-CA" sz="2400" dirty="0">
                <a:solidFill>
                  <a:schemeClr val="tx1"/>
                </a:solidFill>
              </a:rPr>
            </a:br>
            <a:r>
              <a:rPr lang="fr-CA" sz="2400" dirty="0">
                <a:solidFill>
                  <a:schemeClr val="tx1"/>
                </a:solidFill>
              </a:rPr>
              <a:t>aux adultes concernant la violence conjugal</a:t>
            </a:r>
            <a:r>
              <a:rPr lang="fr-CA" sz="2400" spc="300" dirty="0">
                <a:solidFill>
                  <a:schemeClr val="tx1"/>
                </a:solidFill>
              </a:rPr>
              <a:t>e</a:t>
            </a:r>
            <a:r>
              <a:rPr lang="fr-CA" sz="2400" dirty="0">
                <a:solidFill>
                  <a:schemeClr val="tx1"/>
                </a:solidFill>
              </a:rPr>
              <a:t>?</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10" name="ZoneTexte 9"/>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2</a:t>
            </a:r>
            <a:r>
              <a:rPr lang="en-CA" sz="1200" baseline="30000" dirty="0">
                <a:solidFill>
                  <a:srgbClr val="FFC000"/>
                </a:solidFill>
                <a:latin typeface="Arial"/>
                <a:cs typeface="Arial"/>
              </a:rPr>
              <a:t>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Table Carrefour 2014-2015\Comités\Comité EEVC\Projet écoles\Dessins_ateliers_enfants\Dessins_BasRes_JPG\Sélection présentation\Deuxième sélection\Message adulte\a236.jpg"/>
          <p:cNvPicPr>
            <a:picLocks noGrp="1" noChangeAspect="1" noChangeArrowheads="1"/>
          </p:cNvPicPr>
          <p:nvPr>
            <p:ph idx="1"/>
          </p:nvPr>
        </p:nvPicPr>
        <p:blipFill rotWithShape="1">
          <a:blip r:embed="rId3" cstate="print"/>
          <a:srcRect b="671"/>
          <a:stretch/>
        </p:blipFill>
        <p:spPr bwMode="auto">
          <a:xfrm>
            <a:off x="1187515" y="1628775"/>
            <a:ext cx="6765795" cy="5040313"/>
          </a:xfrm>
          <a:prstGeom prst="rect">
            <a:avLst/>
          </a:prstGeom>
          <a:noFill/>
        </p:spPr>
      </p:pic>
      <p:graphicFrame>
        <p:nvGraphicFramePr>
          <p:cNvPr id="6" name="Tableau 5"/>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8" name="Titre 1"/>
          <p:cNvSpPr txBox="1">
            <a:spLocks/>
          </p:cNvSpPr>
          <p:nvPr/>
        </p:nvSpPr>
        <p:spPr>
          <a:xfrm>
            <a:off x="0" y="692696"/>
            <a:ext cx="9144000" cy="648072"/>
          </a:xfrm>
          <a:prstGeom prst="rect">
            <a:avLst/>
          </a:prstGeom>
          <a:effectLst/>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nSpc>
                <a:spcPct val="80000"/>
              </a:lnSpc>
            </a:pPr>
            <a:r>
              <a:rPr lang="fr-CA" sz="2400" dirty="0">
                <a:solidFill>
                  <a:srgbClr val="FFC000"/>
                </a:solidFill>
              </a:rPr>
              <a:t/>
            </a:r>
            <a:br>
              <a:rPr lang="fr-CA" sz="2400" dirty="0">
                <a:solidFill>
                  <a:srgbClr val="FFC000"/>
                </a:solidFill>
              </a:rPr>
            </a:br>
            <a:endParaRPr lang="fr-CA" sz="2400" dirty="0">
              <a:solidFill>
                <a:srgbClr val="FFC000"/>
              </a:solidFill>
            </a:endParaRPr>
          </a:p>
          <a:p>
            <a:pPr>
              <a:lnSpc>
                <a:spcPct val="80000"/>
              </a:lnSpc>
            </a:pPr>
            <a:r>
              <a:rPr lang="fr-CA" sz="2400" dirty="0">
                <a:solidFill>
                  <a:schemeClr val="tx1"/>
                </a:solidFill>
              </a:rPr>
              <a:t>Comme jeunes, quels messages voulez-vous dire </a:t>
            </a:r>
            <a:br>
              <a:rPr lang="fr-CA" sz="2400" dirty="0">
                <a:solidFill>
                  <a:schemeClr val="tx1"/>
                </a:solidFill>
              </a:rPr>
            </a:br>
            <a:r>
              <a:rPr lang="fr-CA" sz="2400" dirty="0">
                <a:solidFill>
                  <a:schemeClr val="tx1"/>
                </a:solidFill>
              </a:rPr>
              <a:t>aux adultes concernant la violence conjugal</a:t>
            </a:r>
            <a:r>
              <a:rPr lang="fr-CA" sz="2400" spc="300" dirty="0">
                <a:solidFill>
                  <a:schemeClr val="tx1"/>
                </a:solidFill>
              </a:rPr>
              <a:t>e</a:t>
            </a:r>
            <a:r>
              <a:rPr lang="fr-CA" sz="2400" dirty="0">
                <a:solidFill>
                  <a:schemeClr val="tx1"/>
                </a:solidFill>
              </a:rPr>
              <a:t>?</a:t>
            </a:r>
            <a:r>
              <a:rPr lang="es-MX" sz="2400" dirty="0">
                <a:solidFill>
                  <a:srgbClr val="FFFFFF"/>
                </a:solidFill>
              </a:rPr>
              <a:t/>
            </a:r>
            <a:br>
              <a:rPr lang="es-MX" sz="2400" dirty="0">
                <a:solidFill>
                  <a:srgbClr val="FFFFFF"/>
                </a:solidFill>
              </a:rPr>
            </a:br>
            <a:endParaRPr lang="fr-CA" sz="2800" dirty="0">
              <a:solidFill>
                <a:srgbClr val="FFFFFF"/>
              </a:solidFill>
            </a:endParaRPr>
          </a:p>
        </p:txBody>
      </p:sp>
      <p:sp>
        <p:nvSpPr>
          <p:cNvPr id="9" name="ZoneTexte 8"/>
          <p:cNvSpPr txBox="1"/>
          <p:nvPr/>
        </p:nvSpPr>
        <p:spPr>
          <a:xfrm>
            <a:off x="0" y="332656"/>
            <a:ext cx="9036496" cy="323165"/>
          </a:xfrm>
          <a:prstGeom prst="rect">
            <a:avLst/>
          </a:prstGeom>
          <a:noFill/>
        </p:spPr>
        <p:txBody>
          <a:bodyPr wrap="square" rtlCol="0">
            <a:spAutoFit/>
          </a:bodyPr>
          <a:lstStyle/>
          <a:p>
            <a:pPr algn="ctr">
              <a:lnSpc>
                <a:spcPct val="130000"/>
              </a:lnSpc>
            </a:pPr>
            <a:r>
              <a:rPr lang="fr-CA" sz="1200" dirty="0">
                <a:solidFill>
                  <a:srgbClr val="FFC000"/>
                </a:solidFill>
                <a:latin typeface="Arial"/>
                <a:cs typeface="Arial"/>
              </a:rPr>
              <a:t>ATELIER 2 : Facteurs de protection - </a:t>
            </a:r>
            <a:r>
              <a:rPr lang="en-CA" sz="1200" dirty="0">
                <a:solidFill>
                  <a:srgbClr val="FFC000"/>
                </a:solidFill>
                <a:latin typeface="Arial"/>
                <a:cs typeface="Arial"/>
              </a:rPr>
              <a:t>2</a:t>
            </a:r>
            <a:r>
              <a:rPr lang="en-CA" sz="1200" baseline="30000" dirty="0">
                <a:solidFill>
                  <a:srgbClr val="FFC000"/>
                </a:solidFill>
                <a:latin typeface="Arial"/>
                <a:cs typeface="Arial"/>
              </a:rPr>
              <a:t>e </a:t>
            </a:r>
            <a:r>
              <a:rPr lang="en-CA" sz="1200" dirty="0" err="1">
                <a:solidFill>
                  <a:srgbClr val="FFC000"/>
                </a:solidFill>
                <a:latin typeface="Arial"/>
                <a:cs typeface="Arial"/>
              </a:rPr>
              <a:t>partie</a:t>
            </a:r>
            <a:endParaRPr lang="fr-CA" sz="1200" dirty="0">
              <a:latin typeface="Arial"/>
              <a:cs typeface="Arial"/>
            </a:endParaRPr>
          </a:p>
        </p:txBody>
      </p:sp>
    </p:spTree>
  </p:cSld>
  <p:clrMapOvr>
    <a:masterClrMapping/>
  </p:clrMapOvr>
  <p:transition spd="med">
    <p:pull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1210146"/>
          </a:xfrm>
        </p:spPr>
        <p:txBody>
          <a:bodyPr>
            <a:noAutofit/>
          </a:bodyPr>
          <a:lstStyle/>
          <a:p>
            <a:r>
              <a:rPr lang="fr-CA" sz="2400" dirty="0">
                <a:solidFill>
                  <a:srgbClr val="FFFFFF"/>
                </a:solidFill>
              </a:rPr>
              <a:t/>
            </a:r>
            <a:br>
              <a:rPr lang="fr-CA" sz="2400" dirty="0">
                <a:solidFill>
                  <a:srgbClr val="FFFFFF"/>
                </a:solidFill>
              </a:rPr>
            </a:br>
            <a:r>
              <a:rPr lang="fr-CA" sz="2400" dirty="0">
                <a:solidFill>
                  <a:srgbClr val="FFFFFF"/>
                </a:solidFill>
              </a:rPr>
              <a:t>Ce que les ateliers ont apporté aux jeune</a:t>
            </a:r>
            <a:r>
              <a:rPr lang="fr-CA" sz="2400" spc="300" dirty="0">
                <a:solidFill>
                  <a:srgbClr val="FFFFFF"/>
                </a:solidFill>
              </a:rPr>
              <a:t>s</a:t>
            </a:r>
            <a:r>
              <a:rPr lang="fr-CA" sz="2400" dirty="0">
                <a:solidFill>
                  <a:srgbClr val="FFFFFF"/>
                </a:solidFill>
              </a:rPr>
              <a:t>?</a:t>
            </a:r>
          </a:p>
        </p:txBody>
      </p:sp>
      <p:sp>
        <p:nvSpPr>
          <p:cNvPr id="3" name="Espace réservé du contenu 2"/>
          <p:cNvSpPr>
            <a:spLocks noGrp="1"/>
          </p:cNvSpPr>
          <p:nvPr>
            <p:ph idx="1"/>
          </p:nvPr>
        </p:nvSpPr>
        <p:spPr>
          <a:xfrm>
            <a:off x="0" y="2032208"/>
            <a:ext cx="9144000" cy="4709160"/>
          </a:xfrm>
        </p:spPr>
        <p:txBody>
          <a:bodyPr>
            <a:normAutofit/>
          </a:bodyPr>
          <a:lstStyle/>
          <a:p>
            <a:pPr marL="1080000" indent="-288000">
              <a:lnSpc>
                <a:spcPct val="150000"/>
              </a:lnSpc>
              <a:spcBef>
                <a:spcPts val="400"/>
              </a:spcBef>
              <a:buFont typeface="Wingdings" charset="2"/>
              <a:buChar char="§"/>
            </a:pPr>
            <a:r>
              <a:rPr lang="fr-CA" sz="2000" dirty="0">
                <a:latin typeface="+mj-lt"/>
              </a:rPr>
              <a:t>Si on a des enfants, on ne leur fera pas vivre ça</a:t>
            </a:r>
          </a:p>
          <a:p>
            <a:pPr marL="1080000" indent="-288000">
              <a:lnSpc>
                <a:spcPct val="150000"/>
              </a:lnSpc>
              <a:spcBef>
                <a:spcPts val="400"/>
              </a:spcBef>
              <a:buFont typeface="Wingdings" charset="2"/>
              <a:buChar char="§"/>
            </a:pPr>
            <a:r>
              <a:rPr lang="fr-CA" sz="2000" dirty="0">
                <a:latin typeface="+mj-lt"/>
              </a:rPr>
              <a:t>Si on vit de la violence conjugale, on va savoir quoi faire</a:t>
            </a:r>
          </a:p>
          <a:p>
            <a:pPr marL="1080000" indent="-288000">
              <a:lnSpc>
                <a:spcPct val="150000"/>
              </a:lnSpc>
              <a:spcBef>
                <a:spcPts val="400"/>
              </a:spcBef>
              <a:buFont typeface="Wingdings" charset="2"/>
              <a:buChar char="§"/>
            </a:pPr>
            <a:r>
              <a:rPr lang="fr-CA" sz="2000" dirty="0">
                <a:latin typeface="+mj-lt"/>
              </a:rPr>
              <a:t>La liberté de s’exprimer</a:t>
            </a:r>
          </a:p>
          <a:p>
            <a:pPr marL="1080000" indent="-288000">
              <a:lnSpc>
                <a:spcPct val="150000"/>
              </a:lnSpc>
              <a:spcBef>
                <a:spcPts val="400"/>
              </a:spcBef>
              <a:buFont typeface="Wingdings" charset="2"/>
              <a:buChar char="§"/>
            </a:pPr>
            <a:r>
              <a:rPr lang="fr-CA" sz="2000" dirty="0">
                <a:latin typeface="+mj-lt"/>
              </a:rPr>
              <a:t>La culture</a:t>
            </a:r>
          </a:p>
        </p:txBody>
      </p:sp>
      <p:pic>
        <p:nvPicPr>
          <p:cNvPr id="4" name="Picture 3" descr="G:\Table Carrefour 2014-2015\Comités\Comité EEVC\Projet écoles\Dessins_ateliers_enfants\Photos\IMG_7606.jpg"/>
          <p:cNvPicPr>
            <a:picLocks noChangeAspect="1" noChangeArrowheads="1"/>
          </p:cNvPicPr>
          <p:nvPr/>
        </p:nvPicPr>
        <p:blipFill>
          <a:blip r:embed="rId2" cstate="print"/>
          <a:srcRect/>
          <a:stretch>
            <a:fillRect/>
          </a:stretch>
        </p:blipFill>
        <p:spPr bwMode="auto">
          <a:xfrm>
            <a:off x="2771800" y="3717032"/>
            <a:ext cx="3937309" cy="2952056"/>
          </a:xfrm>
          <a:prstGeom prst="rect">
            <a:avLst/>
          </a:prstGeom>
          <a:noFill/>
        </p:spPr>
      </p:pic>
      <p:graphicFrame>
        <p:nvGraphicFramePr>
          <p:cNvPr id="7" name="Tableau 6"/>
          <p:cNvGraphicFramePr>
            <a:graphicFrameLocks noGrp="1"/>
          </p:cNvGraphicFramePr>
          <p:nvPr>
            <p:extLst>
              <p:ext uri="{D42A27DB-BD31-4B8C-83A1-F6EECF244321}">
                <p14:modId xmlns:p14="http://schemas.microsoft.com/office/powerpoint/2010/main" val="1527649351"/>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rgbClr val="376092"/>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0" y="274638"/>
            <a:ext cx="9144000" cy="70609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fr-CA" sz="3600" dirty="0"/>
              <a:t>O</a:t>
            </a:r>
            <a:r>
              <a:rPr lang="fr-CA" sz="3600" cap="none" dirty="0"/>
              <a:t>utils</a:t>
            </a:r>
            <a:endParaRPr lang="fr-CA" sz="3600" dirty="0">
              <a:solidFill>
                <a:srgbClr val="FFFFFF"/>
              </a:solidFill>
            </a:endParaRPr>
          </a:p>
        </p:txBody>
      </p:sp>
      <p:sp>
        <p:nvSpPr>
          <p:cNvPr id="7" name="Rectangle 6"/>
          <p:cNvSpPr/>
          <p:nvPr/>
        </p:nvSpPr>
        <p:spPr>
          <a:xfrm>
            <a:off x="323528" y="1052737"/>
            <a:ext cx="8712968" cy="5724644"/>
          </a:xfrm>
          <a:prstGeom prst="rect">
            <a:avLst/>
          </a:prstGeom>
        </p:spPr>
        <p:txBody>
          <a:bodyPr wrap="square">
            <a:spAutoFit/>
          </a:bodyPr>
          <a:lstStyle/>
          <a:p>
            <a:pPr algn="ctr"/>
            <a:endParaRPr lang="fr-CA" sz="1400" dirty="0">
              <a:latin typeface="Arial"/>
              <a:cs typeface="Arial"/>
            </a:endParaRPr>
          </a:p>
          <a:p>
            <a:pPr algn="ctr"/>
            <a:r>
              <a:rPr lang="fr-CA" sz="2400" b="1" dirty="0">
                <a:latin typeface="Arial"/>
                <a:cs typeface="Arial"/>
              </a:rPr>
              <a:t>Animation vidéo</a:t>
            </a:r>
          </a:p>
          <a:p>
            <a:endParaRPr lang="fr-CA" altLang="fr-FR" sz="1400" dirty="0"/>
          </a:p>
          <a:p>
            <a:r>
              <a:rPr lang="fr-CA" altLang="fr-FR" sz="2000" dirty="0"/>
              <a:t>S’adresse aux enfants de 6 à 12 ans</a:t>
            </a:r>
          </a:p>
          <a:p>
            <a:endParaRPr lang="fr-CA" altLang="fr-FR" sz="2000" dirty="0"/>
          </a:p>
          <a:p>
            <a:r>
              <a:rPr lang="fr-CA" altLang="fr-FR" sz="2000" dirty="0"/>
              <a:t>Épisode animé de 2.40 minutes, où on voit deux enfants qui partagent le même vécu échanger des stratégies pour se sentir mieux.</a:t>
            </a:r>
          </a:p>
          <a:p>
            <a:endParaRPr lang="fr-CA" altLang="fr-FR" sz="2000" dirty="0"/>
          </a:p>
          <a:p>
            <a:r>
              <a:rPr lang="fr-CA" altLang="fr-FR" sz="2000" dirty="0"/>
              <a:t>Favorise la connaissance et le développement de facteurs de protection</a:t>
            </a:r>
          </a:p>
          <a:p>
            <a:pPr algn="ctr"/>
            <a:endParaRPr lang="fr-CA" sz="2000" dirty="0">
              <a:latin typeface="Arial"/>
              <a:cs typeface="Arial"/>
            </a:endParaRPr>
          </a:p>
          <a:p>
            <a:r>
              <a:rPr lang="fr-CA" sz="2000" dirty="0"/>
              <a:t>Collaboration l’école des arts visuels de l’Université Laval (art et science de l’animation et design graphique) </a:t>
            </a:r>
          </a:p>
          <a:p>
            <a:endParaRPr lang="fr-CA" sz="2000" dirty="0"/>
          </a:p>
          <a:p>
            <a:pPr lvl="2"/>
            <a:r>
              <a:rPr lang="fr-CA" sz="2000" dirty="0"/>
              <a:t>Étudiants(es)</a:t>
            </a:r>
          </a:p>
          <a:p>
            <a:pPr lvl="2"/>
            <a:endParaRPr lang="fr-CA" sz="2000" dirty="0"/>
          </a:p>
          <a:p>
            <a:pPr lvl="2"/>
            <a:r>
              <a:rPr lang="fr-CA" sz="2000" dirty="0"/>
              <a:t>Professeurs</a:t>
            </a:r>
          </a:p>
          <a:p>
            <a:pPr lvl="2"/>
            <a:endParaRPr lang="fr-CA" sz="2000" dirty="0"/>
          </a:p>
          <a:p>
            <a:r>
              <a:rPr lang="fr-CA" sz="2000" dirty="0"/>
              <a:t>Deux versions de l’animation</a:t>
            </a:r>
          </a:p>
          <a:p>
            <a:pPr algn="ctr"/>
            <a:endParaRPr lang="fr-CA" sz="1400" dirty="0">
              <a:latin typeface="Arial"/>
              <a:cs typeface="Arial"/>
            </a:endParaRPr>
          </a:p>
        </p:txBody>
      </p:sp>
      <p:graphicFrame>
        <p:nvGraphicFramePr>
          <p:cNvPr id="10" name="Tableau 9"/>
          <p:cNvGraphicFramePr>
            <a:graphicFrameLocks noGrp="1"/>
          </p:cNvGraphicFramePr>
          <p:nvPr>
            <p:extLst>
              <p:ext uri="{D42A27DB-BD31-4B8C-83A1-F6EECF244321}">
                <p14:modId xmlns:p14="http://schemas.microsoft.com/office/powerpoint/2010/main" val="2952091300"/>
              </p:ext>
            </p:extLst>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698117078"/>
      </p:ext>
    </p:extLst>
  </p:cSld>
  <p:clrMapOvr>
    <a:masterClrMapping/>
  </p:clrMapOvr>
  <p:transition spd="med">
    <p:pull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200" dirty="0"/>
              <a:t>Vidéo</a:t>
            </a:r>
          </a:p>
        </p:txBody>
      </p:sp>
      <p:graphicFrame>
        <p:nvGraphicFramePr>
          <p:cNvPr id="5" name="Tableau 4"/>
          <p:cNvGraphicFramePr>
            <a:graphicFrameLocks noGrp="1"/>
          </p:cNvGraphicFramePr>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
        <p:nvSpPr>
          <p:cNvPr id="6" name="Espace réservé du contenu 5">
            <a:extLst>
              <a:ext uri="{FF2B5EF4-FFF2-40B4-BE49-F238E27FC236}">
                <a16:creationId xmlns:a16="http://schemas.microsoft.com/office/drawing/2014/main" xmlns="" id="{4B8F46FD-F45D-4320-A86F-B2DD16103D75}"/>
              </a:ext>
            </a:extLst>
          </p:cNvPr>
          <p:cNvSpPr>
            <a:spLocks noGrp="1"/>
          </p:cNvSpPr>
          <p:nvPr>
            <p:ph idx="1"/>
          </p:nvPr>
        </p:nvSpPr>
        <p:spPr/>
        <p:txBody>
          <a:bodyPr/>
          <a:lstStyle/>
          <a:p>
            <a:endParaRPr lang="fr-CA" dirty="0">
              <a:hlinkClick r:id="rId3"/>
            </a:endParaRPr>
          </a:p>
          <a:p>
            <a:endParaRPr lang="fr-CA" dirty="0">
              <a:hlinkClick r:id="rId3"/>
            </a:endParaRPr>
          </a:p>
          <a:p>
            <a:endParaRPr lang="fr-CA">
              <a:hlinkClick r:id="rId3"/>
            </a:endParaRPr>
          </a:p>
          <a:p>
            <a:r>
              <a:rPr lang="fr-CA">
                <a:hlinkClick r:id="rId3"/>
              </a:rPr>
              <a:t>https://vimeo.com/222404565</a:t>
            </a:r>
            <a:endParaRPr lang="fr-CA"/>
          </a:p>
          <a:p>
            <a:endParaRPr lang="fr-CA" dirty="0"/>
          </a:p>
        </p:txBody>
      </p:sp>
    </p:spTree>
  </p:cSld>
  <p:clrMapOvr>
    <a:masterClrMapping/>
  </p:clrMapOvr>
  <p:transition spd="med">
    <p:pull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600" dirty="0"/>
              <a:t>Outils</a:t>
            </a:r>
          </a:p>
        </p:txBody>
      </p:sp>
      <p:sp>
        <p:nvSpPr>
          <p:cNvPr id="3" name="Espace réservé du contenu 2"/>
          <p:cNvSpPr>
            <a:spLocks noGrp="1"/>
          </p:cNvSpPr>
          <p:nvPr>
            <p:ph idx="1"/>
          </p:nvPr>
        </p:nvSpPr>
        <p:spPr/>
        <p:txBody>
          <a:bodyPr/>
          <a:lstStyle/>
          <a:p>
            <a:pPr algn="ctr">
              <a:buNone/>
            </a:pPr>
            <a:r>
              <a:rPr lang="fr-CA" sz="2400" dirty="0">
                <a:cs typeface="Arial"/>
              </a:rPr>
              <a:t>ANIMATION VIDÉO</a:t>
            </a:r>
          </a:p>
          <a:p>
            <a:endParaRPr lang="fr-CA" sz="1800" dirty="0"/>
          </a:p>
          <a:p>
            <a:r>
              <a:rPr lang="fr-CA" sz="1800" dirty="0"/>
              <a:t>Mise à l’essai dans une école primaire</a:t>
            </a:r>
          </a:p>
          <a:p>
            <a:pPr>
              <a:buFont typeface="Wingdings" pitchFamily="2" charset="2"/>
              <a:buChar char="Ø"/>
            </a:pPr>
            <a:r>
              <a:rPr lang="fr-CA" sz="1800" dirty="0"/>
              <a:t>Approbation éthique </a:t>
            </a:r>
          </a:p>
          <a:p>
            <a:pPr>
              <a:buFont typeface="Wingdings" pitchFamily="2" charset="2"/>
              <a:buChar char="Ø"/>
            </a:pPr>
            <a:r>
              <a:rPr lang="fr-CA" sz="1800" dirty="0"/>
              <a:t>Autorisation parentale et confirmation de l’enfant</a:t>
            </a:r>
          </a:p>
          <a:p>
            <a:pPr lvl="1">
              <a:buFont typeface="Arial" pitchFamily="34" charset="0"/>
              <a:buChar char="•"/>
            </a:pPr>
            <a:r>
              <a:rPr lang="fr-CA" sz="1800" dirty="0"/>
              <a:t>33 élèves rencontrés : 17 filles,16 garçons</a:t>
            </a:r>
          </a:p>
          <a:p>
            <a:pPr lvl="1">
              <a:buFont typeface="Arial" pitchFamily="34" charset="0"/>
              <a:buChar char="•"/>
            </a:pPr>
            <a:r>
              <a:rPr lang="fr-CA" sz="1800" dirty="0"/>
              <a:t>4</a:t>
            </a:r>
            <a:r>
              <a:rPr lang="fr-CA" sz="1800" baseline="30000" dirty="0"/>
              <a:t>e</a:t>
            </a:r>
            <a:r>
              <a:rPr lang="fr-CA" sz="1800" dirty="0"/>
              <a:t> et 5</a:t>
            </a:r>
            <a:r>
              <a:rPr lang="fr-CA" sz="1800" baseline="30000" dirty="0"/>
              <a:t>e</a:t>
            </a:r>
            <a:r>
              <a:rPr lang="fr-CA" sz="1800" dirty="0"/>
              <a:t> année</a:t>
            </a:r>
          </a:p>
          <a:p>
            <a:pPr>
              <a:buFont typeface="Wingdings" pitchFamily="2" charset="2"/>
              <a:buChar char="Ø"/>
            </a:pPr>
            <a:r>
              <a:rPr lang="fr-CA" sz="1800" dirty="0"/>
              <a:t>Questions abordées : Compréhension du contenu, émotions ressenties, capacité de capter l’attention, messages transmis, impacts de la vidéo</a:t>
            </a:r>
          </a:p>
          <a:p>
            <a:pPr>
              <a:buFont typeface="Wingdings" pitchFamily="2" charset="2"/>
              <a:buChar char="Ø"/>
            </a:pPr>
            <a:r>
              <a:rPr lang="fr-CA" sz="1800" dirty="0"/>
              <a:t>Ce qui est ressort : Les enfants comprennent bien l’histoire et les émotions des personnages, ils sont capables de nommer les solutions proposées et considèrent que l’outil pourrait leur être utile pour aider un ami. Ils proposent aussi de présenter la vidéo aux parents. </a:t>
            </a:r>
          </a:p>
          <a:p>
            <a:pPr lvl="1">
              <a:buFont typeface="Arial" pitchFamily="34" charset="0"/>
              <a:buChar char="•"/>
            </a:pPr>
            <a:endParaRPr lang="fr-CA" dirty="0"/>
          </a:p>
          <a:p>
            <a:endParaRPr lang="fr-CA" dirty="0"/>
          </a:p>
        </p:txBody>
      </p:sp>
      <p:graphicFrame>
        <p:nvGraphicFramePr>
          <p:cNvPr id="4" name="Tableau 3"/>
          <p:cNvGraphicFramePr>
            <a:graphicFrameLocks noGrp="1"/>
          </p:cNvGraphicFramePr>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Résultats descriptifs</a:t>
            </a:r>
          </a:p>
        </p:txBody>
      </p:sp>
      <p:sp>
        <p:nvSpPr>
          <p:cNvPr id="3" name="Espace réservé du contenu 2"/>
          <p:cNvSpPr>
            <a:spLocks noGrp="1"/>
          </p:cNvSpPr>
          <p:nvPr>
            <p:ph idx="1"/>
          </p:nvPr>
        </p:nvSpPr>
        <p:spPr/>
        <p:txBody>
          <a:bodyPr/>
          <a:lstStyle/>
          <a:p>
            <a:r>
              <a:rPr lang="fr-CA" dirty="0"/>
              <a:t>45 stratégies de prévention</a:t>
            </a:r>
          </a:p>
          <a:p>
            <a:r>
              <a:rPr lang="fr-CA" dirty="0"/>
              <a:t>9 seulement font de la prévention primaire</a:t>
            </a:r>
          </a:p>
          <a:p>
            <a:pPr lvl="1"/>
            <a:r>
              <a:rPr lang="fr-CA" dirty="0"/>
              <a:t>7 s’adressent aux parents ou aux adultes qui accompagnent l’enfant dans son quotidien</a:t>
            </a:r>
          </a:p>
          <a:p>
            <a:pPr lvl="1"/>
            <a:r>
              <a:rPr lang="fr-CA" dirty="0"/>
              <a:t>2 s’adressent directement aux enfants </a:t>
            </a:r>
          </a:p>
          <a:p>
            <a:pPr lvl="1"/>
            <a:r>
              <a:rPr lang="fr-CA" dirty="0"/>
              <a:t>Aucune n’a fait l’objet d’une évaluation</a:t>
            </a:r>
          </a:p>
          <a:p>
            <a:pPr marL="457200" lvl="1" indent="0">
              <a:buNone/>
            </a:pPr>
            <a:endParaRPr lang="fr-CA" dirty="0"/>
          </a:p>
        </p:txBody>
      </p:sp>
    </p:spTree>
    <p:extLst>
      <p:ext uri="{BB962C8B-B14F-4D97-AF65-F5344CB8AC3E}">
        <p14:creationId xmlns:p14="http://schemas.microsoft.com/office/powerpoint/2010/main" val="303863318"/>
      </p:ext>
    </p:extLst>
  </p:cSld>
  <p:clrMapOvr>
    <a:masterClrMapping/>
  </p:clrMapOvr>
  <p:transition spd="med">
    <p:pull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CA" sz="3600" dirty="0"/>
              <a:t>Outils</a:t>
            </a:r>
          </a:p>
        </p:txBody>
      </p:sp>
      <p:sp>
        <p:nvSpPr>
          <p:cNvPr id="3" name="Espace réservé du contenu 2"/>
          <p:cNvSpPr>
            <a:spLocks noGrp="1"/>
          </p:cNvSpPr>
          <p:nvPr>
            <p:ph idx="1"/>
          </p:nvPr>
        </p:nvSpPr>
        <p:spPr>
          <a:xfrm>
            <a:off x="457200" y="1124744"/>
            <a:ext cx="8229600" cy="5184616"/>
          </a:xfrm>
        </p:spPr>
        <p:txBody>
          <a:bodyPr/>
          <a:lstStyle/>
          <a:p>
            <a:pPr algn="ctr">
              <a:buNone/>
            </a:pPr>
            <a:endParaRPr lang="fr-CA" sz="2400" dirty="0"/>
          </a:p>
          <a:p>
            <a:pPr algn="ctr">
              <a:buNone/>
            </a:pPr>
            <a:r>
              <a:rPr lang="fr-CA" sz="2400" b="1" dirty="0"/>
              <a:t>Origami «coin </a:t>
            </a:r>
            <a:r>
              <a:rPr lang="fr-CA" sz="2400" b="1" dirty="0" err="1"/>
              <a:t>coin</a:t>
            </a:r>
            <a:r>
              <a:rPr lang="fr-CA" sz="2400" b="1" dirty="0"/>
              <a:t>»</a:t>
            </a:r>
          </a:p>
          <a:p>
            <a:pPr algn="ctr">
              <a:buNone/>
            </a:pPr>
            <a:endParaRPr lang="fr-CA" dirty="0"/>
          </a:p>
          <a:p>
            <a:pPr algn="ctr">
              <a:lnSpc>
                <a:spcPct val="150000"/>
              </a:lnSpc>
              <a:buNone/>
            </a:pPr>
            <a:r>
              <a:rPr lang="fr-CA" dirty="0"/>
              <a:t>Développer un outil de sensibilisation à la</a:t>
            </a:r>
          </a:p>
          <a:p>
            <a:pPr algn="ctr">
              <a:lnSpc>
                <a:spcPct val="150000"/>
              </a:lnSpc>
              <a:buNone/>
            </a:pPr>
            <a:r>
              <a:rPr lang="fr-CA" dirty="0"/>
              <a:t>violence conjugale accessible aux enfants 6-12</a:t>
            </a:r>
          </a:p>
          <a:p>
            <a:pPr algn="ctr">
              <a:lnSpc>
                <a:spcPct val="150000"/>
              </a:lnSpc>
              <a:buNone/>
            </a:pPr>
            <a:r>
              <a:rPr lang="fr-CA" dirty="0"/>
              <a:t>ans afin de favoriser les facteurs de protection</a:t>
            </a:r>
          </a:p>
        </p:txBody>
      </p:sp>
      <p:graphicFrame>
        <p:nvGraphicFramePr>
          <p:cNvPr id="5" name="Tableau 4"/>
          <p:cNvGraphicFramePr>
            <a:graphicFrameLocks noGrp="1"/>
          </p:cNvGraphicFramePr>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Outils</a:t>
            </a:r>
          </a:p>
        </p:txBody>
      </p:sp>
      <p:pic>
        <p:nvPicPr>
          <p:cNvPr id="4" name="Picture 3" descr="H:\Table Carrefour 2016-2017\Comités\EEVC\Demande CIUSSS\Contenu\Coin coin sans instruction.png"/>
          <p:cNvPicPr>
            <a:picLocks noGrp="1" noChangeAspect="1" noChangeArrowheads="1"/>
          </p:cNvPicPr>
          <p:nvPr>
            <p:ph idx="1"/>
          </p:nvPr>
        </p:nvPicPr>
        <p:blipFill>
          <a:blip r:embed="rId3" cstate="print"/>
          <a:srcRect/>
          <a:stretch>
            <a:fillRect/>
          </a:stretch>
        </p:blipFill>
        <p:spPr bwMode="auto">
          <a:xfrm>
            <a:off x="1667895" y="1340768"/>
            <a:ext cx="5640409" cy="5076368"/>
          </a:xfrm>
          <a:prstGeom prst="rect">
            <a:avLst/>
          </a:prstGeom>
          <a:noFill/>
        </p:spPr>
      </p:pic>
      <p:graphicFrame>
        <p:nvGraphicFramePr>
          <p:cNvPr id="5" name="Tableau 4"/>
          <p:cNvGraphicFramePr>
            <a:graphicFrameLocks noGrp="1"/>
          </p:cNvGraphicFramePr>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Perspectives futures</a:t>
            </a:r>
          </a:p>
        </p:txBody>
      </p:sp>
      <p:sp>
        <p:nvSpPr>
          <p:cNvPr id="3" name="Espace réservé du contenu 2"/>
          <p:cNvSpPr>
            <a:spLocks noGrp="1"/>
          </p:cNvSpPr>
          <p:nvPr>
            <p:ph idx="1"/>
          </p:nvPr>
        </p:nvSpPr>
        <p:spPr/>
        <p:txBody>
          <a:bodyPr>
            <a:normAutofit fontScale="92500" lnSpcReduction="10000"/>
          </a:bodyPr>
          <a:lstStyle/>
          <a:p>
            <a:pPr>
              <a:lnSpc>
                <a:spcPct val="150000"/>
              </a:lnSpc>
            </a:pPr>
            <a:endParaRPr lang="fr-CA" sz="1800" dirty="0"/>
          </a:p>
          <a:p>
            <a:pPr>
              <a:lnSpc>
                <a:spcPct val="150000"/>
              </a:lnSpc>
              <a:buNone/>
            </a:pPr>
            <a:endParaRPr lang="fr-CA" sz="1800" dirty="0"/>
          </a:p>
          <a:p>
            <a:pPr>
              <a:lnSpc>
                <a:spcPct val="150000"/>
              </a:lnSpc>
            </a:pPr>
            <a:r>
              <a:rPr lang="fr-CA" sz="2400" dirty="0"/>
              <a:t>Mise à l’essai de la vidéo au premier cycle du primaire</a:t>
            </a:r>
          </a:p>
          <a:p>
            <a:pPr>
              <a:lnSpc>
                <a:spcPct val="150000"/>
              </a:lnSpc>
            </a:pPr>
            <a:r>
              <a:rPr lang="fr-CA" sz="2400" dirty="0"/>
              <a:t>Distribution de l’origami</a:t>
            </a:r>
          </a:p>
          <a:p>
            <a:pPr>
              <a:lnSpc>
                <a:spcPct val="150000"/>
              </a:lnSpc>
            </a:pPr>
            <a:r>
              <a:rPr lang="fr-CA" sz="2400" dirty="0"/>
              <a:t>Lancement officiel le 14 septembre 2017</a:t>
            </a:r>
          </a:p>
          <a:p>
            <a:pPr>
              <a:lnSpc>
                <a:spcPct val="150000"/>
              </a:lnSpc>
            </a:pPr>
            <a:r>
              <a:rPr lang="fr-CA" sz="2400" dirty="0"/>
              <a:t>Diffusion élargie des outils : développer de nouveaux projets en partenariat de recherche et de transfert des connaissances</a:t>
            </a:r>
          </a:p>
          <a:p>
            <a:pPr>
              <a:lnSpc>
                <a:spcPct val="150000"/>
              </a:lnSpc>
            </a:pPr>
            <a:r>
              <a:rPr lang="fr-CA" sz="2400" dirty="0"/>
              <a:t>D’autres animations vidéos???</a:t>
            </a:r>
          </a:p>
        </p:txBody>
      </p:sp>
      <p:graphicFrame>
        <p:nvGraphicFramePr>
          <p:cNvPr id="5" name="Tableau 4"/>
          <p:cNvGraphicFramePr>
            <a:graphicFrameLocks noGrp="1"/>
          </p:cNvGraphicFramePr>
          <p:nvPr/>
        </p:nvGraphicFramePr>
        <p:xfrm>
          <a:off x="0" y="0"/>
          <a:ext cx="9144000" cy="26064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60648">
                <a:tc>
                  <a:txBody>
                    <a:bodyPr/>
                    <a:lstStyle/>
                    <a:p>
                      <a:pPr algn="ctr"/>
                      <a:r>
                        <a:rPr lang="fr-CA" sz="1000" b="0" dirty="0">
                          <a:solidFill>
                            <a:schemeClr val="accent1">
                              <a:lumMod val="75000"/>
                            </a:schemeClr>
                          </a:solidFill>
                          <a:latin typeface="+mj-lt"/>
                        </a:rPr>
                        <a:t>Partenariat</a:t>
                      </a:r>
                    </a:p>
                  </a:txBody>
                  <a:tcPr>
                    <a:lnL w="6350" cap="flat" cmpd="sng" algn="ctr">
                      <a:no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Mise en contexte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Objectifs</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Démarche</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accent1">
                              <a:lumMod val="75000"/>
                            </a:schemeClr>
                          </a:solidFill>
                          <a:latin typeface="+mj-lt"/>
                        </a:rPr>
                        <a:t>Ateliers de création</a:t>
                      </a:r>
                    </a:p>
                  </a:txBody>
                  <a:tcPr>
                    <a:lnL w="6350" cap="flat" cmpd="sng" algn="ctr">
                      <a:solidFill>
                        <a:srgbClr val="4F81BD">
                          <a:lumMod val="60000"/>
                          <a:lumOff val="40000"/>
                        </a:srgbClr>
                      </a:solidFill>
                      <a:prstDash val="solid"/>
                      <a:round/>
                      <a:headEnd type="none" w="med" len="med"/>
                      <a:tailEnd type="none" w="med" len="med"/>
                    </a:lnL>
                    <a:lnR w="6350" cap="flat" cmpd="sng" algn="ctr">
                      <a:solidFill>
                        <a:srgbClr val="4F81BD">
                          <a:lumMod val="60000"/>
                          <a:lumOff val="4000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tc>
                  <a:txBody>
                    <a:bodyPr/>
                    <a:lstStyle/>
                    <a:p>
                      <a:pPr algn="ctr"/>
                      <a:r>
                        <a:rPr lang="fr-CA" sz="1000" b="0" dirty="0">
                          <a:solidFill>
                            <a:schemeClr val="bg2">
                              <a:lumMod val="20000"/>
                              <a:lumOff val="80000"/>
                            </a:schemeClr>
                          </a:solidFill>
                          <a:latin typeface="+mj-lt"/>
                        </a:rPr>
                        <a:t>Outils</a:t>
                      </a:r>
                    </a:p>
                  </a:txBody>
                  <a:tcPr>
                    <a:lnL w="6350" cap="flat" cmpd="sng" algn="ctr">
                      <a:solidFill>
                        <a:srgbClr val="4F81BD">
                          <a:lumMod val="60000"/>
                          <a:lumOff val="4000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36FA4"/>
                    </a:solidFill>
                  </a:tcPr>
                </a:tc>
                <a:extLst>
                  <a:ext uri="{0D108BD9-81ED-4DB2-BD59-A6C34878D82A}">
                    <a16:rowId xmlns:a16="http://schemas.microsoft.com/office/drawing/2014/main" xmlns="" val="10000"/>
                  </a:ext>
                </a:extLst>
              </a:tr>
            </a:tbl>
          </a:graphicData>
        </a:graphic>
      </p:graphicFrame>
    </p:spTree>
  </p:cSld>
  <p:clrMapOvr>
    <a:masterClrMapping/>
  </p:clrMapOvr>
  <p:transition spd="med">
    <p:pull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18854"/>
            <a:ext cx="9144000" cy="4639146"/>
          </a:xfrm>
        </p:spPr>
        <p:txBody>
          <a:bodyPr>
            <a:normAutofit fontScale="90000"/>
          </a:bodyPr>
          <a:lstStyle/>
          <a:p>
            <a:r>
              <a:rPr lang="en-CA" dirty="0">
                <a:solidFill>
                  <a:srgbClr val="FFFFFF"/>
                </a:solidFill>
              </a:rPr>
              <a:t>Question</a:t>
            </a:r>
            <a:r>
              <a:rPr lang="en-CA" spc="300" dirty="0">
                <a:solidFill>
                  <a:srgbClr val="FFFFFF"/>
                </a:solidFill>
              </a:rPr>
              <a:t>s</a:t>
            </a:r>
            <a:r>
              <a:rPr lang="en-CA" dirty="0">
                <a:solidFill>
                  <a:srgbClr val="FFFFFF"/>
                </a:solidFill>
              </a:rPr>
              <a:t>?</a:t>
            </a:r>
            <a:br>
              <a:rPr lang="en-CA" dirty="0">
                <a:solidFill>
                  <a:srgbClr val="FFFFFF"/>
                </a:solidFill>
              </a:rPr>
            </a:br>
            <a:r>
              <a:rPr lang="en-CA" dirty="0" err="1">
                <a:solidFill>
                  <a:srgbClr val="FFFFFF"/>
                </a:solidFill>
              </a:rPr>
              <a:t>Commentaires</a:t>
            </a:r>
            <a:r>
              <a:rPr lang="en-CA" dirty="0">
                <a:solidFill>
                  <a:srgbClr val="FFFFFF"/>
                </a:solidFill>
              </a:rPr>
              <a:t/>
            </a:r>
            <a:br>
              <a:rPr lang="en-CA" dirty="0">
                <a:solidFill>
                  <a:srgbClr val="FFFFFF"/>
                </a:solidFill>
              </a:rPr>
            </a:br>
            <a:r>
              <a:rPr lang="en-CA" dirty="0">
                <a:solidFill>
                  <a:srgbClr val="FFFFFF"/>
                </a:solidFill>
              </a:rPr>
              <a:t/>
            </a:r>
            <a:br>
              <a:rPr lang="en-CA" dirty="0">
                <a:solidFill>
                  <a:srgbClr val="FFFFFF"/>
                </a:solidFill>
              </a:rPr>
            </a:br>
            <a:r>
              <a:rPr lang="en-CA" dirty="0">
                <a:solidFill>
                  <a:srgbClr val="FFFFFF"/>
                </a:solidFill>
              </a:rPr>
              <a:t/>
            </a:r>
            <a:br>
              <a:rPr lang="en-CA" dirty="0">
                <a:solidFill>
                  <a:srgbClr val="FFFFFF"/>
                </a:solidFill>
              </a:rPr>
            </a:br>
            <a:r>
              <a:rPr lang="en-CA" dirty="0">
                <a:solidFill>
                  <a:srgbClr val="FFFFFF"/>
                </a:solidFill>
              </a:rPr>
              <a:t/>
            </a:r>
            <a:br>
              <a:rPr lang="en-CA" dirty="0">
                <a:solidFill>
                  <a:srgbClr val="FFFFFF"/>
                </a:solidFill>
              </a:rPr>
            </a:br>
            <a:r>
              <a:rPr lang="en-CA" dirty="0">
                <a:solidFill>
                  <a:srgbClr val="FFFFFF"/>
                </a:solidFill>
              </a:rPr>
              <a:t/>
            </a:r>
            <a:br>
              <a:rPr lang="en-CA" dirty="0">
                <a:solidFill>
                  <a:srgbClr val="FFFFFF"/>
                </a:solidFill>
              </a:rPr>
            </a:br>
            <a:r>
              <a:rPr lang="fr-CA" dirty="0">
                <a:solidFill>
                  <a:srgbClr val="FFFFFF"/>
                </a:solidFill>
              </a:rPr>
              <a:t/>
            </a:r>
            <a:br>
              <a:rPr lang="fr-CA" dirty="0">
                <a:solidFill>
                  <a:srgbClr val="FFFFFF"/>
                </a:solidFill>
              </a:rPr>
            </a:br>
            <a:r>
              <a:rPr lang="fr-CA" sz="1100" dirty="0">
                <a:solidFill>
                  <a:srgbClr val="FFFFFF"/>
                </a:solidFill>
              </a:rPr>
              <a:t>Tous droits réservés. </a:t>
            </a:r>
            <a:r>
              <a:rPr lang="en-CA" dirty="0">
                <a:solidFill>
                  <a:srgbClr val="FFFFFF"/>
                </a:solidFill>
              </a:rPr>
              <a:t/>
            </a:r>
            <a:br>
              <a:rPr lang="en-CA" dirty="0">
                <a:solidFill>
                  <a:srgbClr val="FFFFFF"/>
                </a:solidFill>
              </a:rPr>
            </a:br>
            <a:endParaRPr lang="fr-CA" dirty="0">
              <a:solidFill>
                <a:srgbClr val="FFFFFF"/>
              </a:solidFill>
            </a:endParaRPr>
          </a:p>
        </p:txBody>
      </p:sp>
    </p:spTree>
    <p:extLst>
      <p:ext uri="{BB962C8B-B14F-4D97-AF65-F5344CB8AC3E}">
        <p14:creationId xmlns:p14="http://schemas.microsoft.com/office/powerpoint/2010/main" val="145172976"/>
      </p:ext>
    </p:extLst>
  </p:cSld>
  <p:clrMapOvr>
    <a:masterClrMapping/>
  </p:clrMapOvr>
  <p:transition spd="med">
    <p:pull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22030" y="2042107"/>
            <a:ext cx="8229600" cy="1828800"/>
          </a:xfrm>
        </p:spPr>
        <p:txBody>
          <a:bodyPr/>
          <a:lstStyle/>
          <a:p>
            <a:r>
              <a:rPr lang="en-CA" dirty="0">
                <a:solidFill>
                  <a:srgbClr val="FFFFFF"/>
                </a:solidFill>
              </a:rPr>
              <a:t>MERC</a:t>
            </a:r>
            <a:r>
              <a:rPr lang="en-CA" spc="600" dirty="0">
                <a:solidFill>
                  <a:srgbClr val="FFFFFF"/>
                </a:solidFill>
              </a:rPr>
              <a:t>I</a:t>
            </a:r>
            <a:r>
              <a:rPr lang="en-CA" dirty="0">
                <a:solidFill>
                  <a:srgbClr val="FFFFFF"/>
                </a:solidFill>
              </a:rPr>
              <a:t>!</a:t>
            </a:r>
            <a:endParaRPr lang="fr-CA" dirty="0">
              <a:solidFill>
                <a:srgbClr val="FFFFFF"/>
              </a:solidFill>
            </a:endParaRPr>
          </a:p>
        </p:txBody>
      </p:sp>
    </p:spTree>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Enjeux</a:t>
            </a:r>
          </a:p>
        </p:txBody>
      </p:sp>
      <p:sp>
        <p:nvSpPr>
          <p:cNvPr id="3" name="Espace réservé du contenu 2"/>
          <p:cNvSpPr>
            <a:spLocks noGrp="1"/>
          </p:cNvSpPr>
          <p:nvPr>
            <p:ph idx="1"/>
          </p:nvPr>
        </p:nvSpPr>
        <p:spPr/>
        <p:txBody>
          <a:bodyPr/>
          <a:lstStyle/>
          <a:p>
            <a:r>
              <a:rPr lang="fr-CA" dirty="0"/>
              <a:t>Sécurité</a:t>
            </a:r>
          </a:p>
          <a:p>
            <a:pPr lvl="1"/>
            <a:r>
              <a:rPr lang="fr-CA" altLang="fr-FR" dirty="0"/>
              <a:t>On ne connait pas le contexte spécifique de chaque enfant auquel on s’adresse</a:t>
            </a:r>
          </a:p>
          <a:p>
            <a:pPr lvl="1"/>
            <a:r>
              <a:rPr lang="fr-CA" altLang="fr-FR" dirty="0"/>
              <a:t>L’outil ne doit pas l’inciter à poser des gestes qui pourraient mettre la mère ou l’enfant en danger</a:t>
            </a:r>
          </a:p>
          <a:p>
            <a:endParaRPr lang="fr-CA" altLang="fr-FR" dirty="0"/>
          </a:p>
          <a:p>
            <a:r>
              <a:rPr lang="fr-CA" altLang="fr-FR" dirty="0"/>
              <a:t>Filet de sécurité</a:t>
            </a:r>
          </a:p>
          <a:p>
            <a:pPr lvl="1"/>
            <a:r>
              <a:rPr lang="fr-CA" altLang="fr-FR" dirty="0"/>
              <a:t>On doit inciter l’enfant à ne pas rester seul avec les émotions et les questions présentent suite à l’activité de sensibilisation.</a:t>
            </a:r>
          </a:p>
          <a:p>
            <a:endParaRPr lang="fr-CA" altLang="fr-FR" dirty="0"/>
          </a:p>
          <a:p>
            <a:pPr lvl="1"/>
            <a:endParaRPr lang="fr-CA" dirty="0"/>
          </a:p>
        </p:txBody>
      </p:sp>
    </p:spTree>
    <p:extLst>
      <p:ext uri="{BB962C8B-B14F-4D97-AF65-F5344CB8AC3E}">
        <p14:creationId xmlns:p14="http://schemas.microsoft.com/office/powerpoint/2010/main" val="2268270993"/>
      </p:ext>
    </p:extLst>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Enjeux</a:t>
            </a:r>
          </a:p>
        </p:txBody>
      </p:sp>
      <p:sp>
        <p:nvSpPr>
          <p:cNvPr id="3" name="Espace réservé du contenu 2"/>
          <p:cNvSpPr>
            <a:spLocks noGrp="1"/>
          </p:cNvSpPr>
          <p:nvPr>
            <p:ph idx="1"/>
          </p:nvPr>
        </p:nvSpPr>
        <p:spPr/>
        <p:txBody>
          <a:bodyPr>
            <a:normAutofit/>
          </a:bodyPr>
          <a:lstStyle/>
          <a:p>
            <a:r>
              <a:rPr lang="fr-CA" dirty="0"/>
              <a:t>Prévention du stress</a:t>
            </a:r>
          </a:p>
          <a:p>
            <a:pPr lvl="1"/>
            <a:r>
              <a:rPr lang="fr-CA" altLang="fr-FR" dirty="0"/>
              <a:t>La participation à une activité de sensibilisation structurée peut augmenter le niveau de stress déjà présent </a:t>
            </a:r>
            <a:r>
              <a:rPr lang="fr-CA" altLang="fr-FR" sz="1400" dirty="0"/>
              <a:t>(Lampron, Laflamme &amp; Ménard, 2009).</a:t>
            </a:r>
          </a:p>
          <a:p>
            <a:pPr lvl="1"/>
            <a:endParaRPr lang="fr-CA" altLang="fr-FR" dirty="0"/>
          </a:p>
          <a:p>
            <a:pPr lvl="1"/>
            <a:r>
              <a:rPr lang="fr-CA" altLang="fr-FR" dirty="0"/>
              <a:t>L’enfant ne doit pas avoir peur de l’étiquetage et ne doit pas sentir qu’il doit dénoncer à tout prix </a:t>
            </a:r>
            <a:r>
              <a:rPr lang="fr-CA" altLang="fr-FR" sz="1400" dirty="0"/>
              <a:t>(</a:t>
            </a:r>
            <a:r>
              <a:rPr lang="fr-CA" altLang="fr-FR" sz="1400" dirty="0" err="1"/>
              <a:t>Peled</a:t>
            </a:r>
            <a:r>
              <a:rPr lang="fr-CA" altLang="fr-FR" sz="1400" dirty="0"/>
              <a:t> &amp; Davis, 1995).</a:t>
            </a:r>
          </a:p>
          <a:p>
            <a:pPr lvl="1"/>
            <a:endParaRPr lang="fr-CA" altLang="fr-FR" dirty="0"/>
          </a:p>
          <a:p>
            <a:pPr lvl="1"/>
            <a:r>
              <a:rPr lang="fr-CA" altLang="fr-FR" dirty="0"/>
              <a:t>Il faut faire attention aux scènes de violence que l’on présente aux enfants moins de 11 ans </a:t>
            </a:r>
            <a:r>
              <a:rPr lang="fr-CA" altLang="fr-FR" sz="1400" dirty="0"/>
              <a:t>(</a:t>
            </a:r>
            <a:r>
              <a:rPr lang="fr-CA" altLang="fr-FR" sz="1400" dirty="0" err="1"/>
              <a:t>Tulloch</a:t>
            </a:r>
            <a:r>
              <a:rPr lang="fr-CA" altLang="fr-FR" sz="1400" dirty="0"/>
              <a:t> &amp; </a:t>
            </a:r>
            <a:r>
              <a:rPr lang="fr-CA" altLang="fr-FR" sz="1400" dirty="0" err="1"/>
              <a:t>Tulloch</a:t>
            </a:r>
            <a:r>
              <a:rPr lang="fr-CA" altLang="fr-FR" sz="1400" dirty="0"/>
              <a:t>, 1992).</a:t>
            </a:r>
          </a:p>
          <a:p>
            <a:endParaRPr lang="fr-CA" dirty="0"/>
          </a:p>
        </p:txBody>
      </p:sp>
    </p:spTree>
    <p:extLst>
      <p:ext uri="{BB962C8B-B14F-4D97-AF65-F5344CB8AC3E}">
        <p14:creationId xmlns:p14="http://schemas.microsoft.com/office/powerpoint/2010/main" val="1261078087"/>
      </p:ext>
    </p:extLst>
  </p:cSld>
  <p:clrMapOvr>
    <a:masterClrMapping/>
  </p:clrMapOvr>
  <p:transition spd="med">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Enjeux</a:t>
            </a:r>
          </a:p>
        </p:txBody>
      </p:sp>
      <p:sp>
        <p:nvSpPr>
          <p:cNvPr id="3" name="Espace réservé du contenu 2"/>
          <p:cNvSpPr>
            <a:spLocks noGrp="1"/>
          </p:cNvSpPr>
          <p:nvPr>
            <p:ph idx="1"/>
          </p:nvPr>
        </p:nvSpPr>
        <p:spPr/>
        <p:txBody>
          <a:bodyPr>
            <a:normAutofit fontScale="92500"/>
          </a:bodyPr>
          <a:lstStyle/>
          <a:p>
            <a:r>
              <a:rPr lang="fr-CA" dirty="0"/>
              <a:t>Éviter de responsabiliser l’enfant</a:t>
            </a:r>
          </a:p>
          <a:p>
            <a:pPr lvl="1"/>
            <a:r>
              <a:rPr lang="fr-CA" altLang="fr-FR" dirty="0"/>
              <a:t>Plusieurs enfants se sentent responsables de la présence de la violence ou se donnent le rôle de devoir l’arrêter.</a:t>
            </a:r>
          </a:p>
          <a:p>
            <a:pPr lvl="1"/>
            <a:endParaRPr lang="fr-CA" altLang="fr-FR" dirty="0"/>
          </a:p>
          <a:p>
            <a:pPr lvl="1"/>
            <a:r>
              <a:rPr lang="fr-CA" altLang="fr-FR" dirty="0"/>
              <a:t>Proposer plutôt des stratégies qui vont aider l’enfant à :</a:t>
            </a:r>
          </a:p>
          <a:p>
            <a:pPr lvl="2"/>
            <a:r>
              <a:rPr lang="fr-CA" altLang="fr-FR" dirty="0"/>
              <a:t>Se sentir mieux</a:t>
            </a:r>
          </a:p>
          <a:p>
            <a:pPr lvl="2"/>
            <a:r>
              <a:rPr lang="fr-CA" altLang="fr-FR" dirty="0"/>
              <a:t>Développer un réseau social de soutien positif</a:t>
            </a:r>
          </a:p>
          <a:p>
            <a:pPr lvl="2"/>
            <a:r>
              <a:rPr lang="fr-CA" altLang="fr-FR" dirty="0"/>
              <a:t>Se sentir apprécié</a:t>
            </a:r>
          </a:p>
          <a:p>
            <a:pPr lvl="2"/>
            <a:r>
              <a:rPr lang="fr-CA" altLang="fr-FR" dirty="0"/>
              <a:t>Évoluer dans un environnement (scolaire ou autre) sans violence</a:t>
            </a:r>
          </a:p>
          <a:p>
            <a:pPr lvl="2"/>
            <a:r>
              <a:rPr lang="fr-CA" altLang="fr-FR" dirty="0"/>
              <a:t>Avoir une meilleure estime personnelle</a:t>
            </a:r>
          </a:p>
          <a:p>
            <a:endParaRPr lang="fr-CA" dirty="0"/>
          </a:p>
        </p:txBody>
      </p:sp>
    </p:spTree>
    <p:extLst>
      <p:ext uri="{BB962C8B-B14F-4D97-AF65-F5344CB8AC3E}">
        <p14:creationId xmlns:p14="http://schemas.microsoft.com/office/powerpoint/2010/main" val="1676427877"/>
      </p:ext>
    </p:extLst>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Enjeux</a:t>
            </a:r>
          </a:p>
        </p:txBody>
      </p:sp>
      <p:sp>
        <p:nvSpPr>
          <p:cNvPr id="3" name="Espace réservé du contenu 2"/>
          <p:cNvSpPr>
            <a:spLocks noGrp="1"/>
          </p:cNvSpPr>
          <p:nvPr>
            <p:ph idx="1"/>
          </p:nvPr>
        </p:nvSpPr>
        <p:spPr/>
        <p:txBody>
          <a:bodyPr/>
          <a:lstStyle/>
          <a:p>
            <a:r>
              <a:rPr lang="fr-CA" dirty="0"/>
              <a:t>Considérer les risques d’autres victimisations</a:t>
            </a:r>
          </a:p>
          <a:p>
            <a:pPr lvl="1"/>
            <a:r>
              <a:rPr lang="fr-CA" altLang="fr-FR" dirty="0"/>
              <a:t>La présence de violence conjugale dans une famille augmente de deux à trois fois les risques que les enfants vivent d’autres victimisations </a:t>
            </a:r>
            <a:r>
              <a:rPr lang="fr-CA" altLang="fr-FR" sz="1400" dirty="0"/>
              <a:t>(</a:t>
            </a:r>
            <a:r>
              <a:rPr lang="fr-CA" altLang="fr-FR" sz="1400" dirty="0" err="1"/>
              <a:t>Hamby</a:t>
            </a:r>
            <a:r>
              <a:rPr lang="fr-CA" altLang="fr-FR" sz="1400" dirty="0"/>
              <a:t> et al., 2010; Dong et al., 2004).</a:t>
            </a:r>
          </a:p>
          <a:p>
            <a:pPr lvl="1"/>
            <a:endParaRPr lang="fr-CA" altLang="fr-FR" sz="1400" dirty="0"/>
          </a:p>
          <a:p>
            <a:pPr lvl="1"/>
            <a:r>
              <a:rPr lang="fr-CA" altLang="fr-FR" dirty="0"/>
              <a:t>On ne peut donc prendre pour acquis que le milieu dans lequel évolue l’enfant peut être aidant ou sécuritaire pour lui.</a:t>
            </a:r>
          </a:p>
          <a:p>
            <a:endParaRPr lang="fr-CA" dirty="0"/>
          </a:p>
        </p:txBody>
      </p:sp>
    </p:spTree>
    <p:extLst>
      <p:ext uri="{BB962C8B-B14F-4D97-AF65-F5344CB8AC3E}">
        <p14:creationId xmlns:p14="http://schemas.microsoft.com/office/powerpoint/2010/main" val="2040316829"/>
      </p:ext>
    </p:extLst>
  </p:cSld>
  <p:clrMapOvr>
    <a:masterClrMapping/>
  </p:clrMapOvr>
  <p:transition spd="med">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1900</TotalTime>
  <Words>4076</Words>
  <Application>Microsoft Office PowerPoint</Application>
  <PresentationFormat>Affichage à l'écran (4:3)</PresentationFormat>
  <Paragraphs>762</Paragraphs>
  <Slides>54</Slides>
  <Notes>47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54</vt:i4>
      </vt:variant>
    </vt:vector>
  </HeadingPairs>
  <TitlesOfParts>
    <vt:vector size="56" baseType="lpstr">
      <vt:lpstr>Apex</vt:lpstr>
      <vt:lpstr>Document</vt:lpstr>
      <vt:lpstr>  </vt:lpstr>
      <vt:lpstr>Plan de présentation</vt:lpstr>
      <vt:lpstr>Présentation PowerPoint</vt:lpstr>
      <vt:lpstr>Méthodologie de la recension</vt:lpstr>
      <vt:lpstr>Résultats descriptifs</vt:lpstr>
      <vt:lpstr>Enjeux</vt:lpstr>
      <vt:lpstr>Enjeux</vt:lpstr>
      <vt:lpstr>Enjeux</vt:lpstr>
      <vt:lpstr>Enjeux</vt:lpstr>
      <vt:lpstr>Conclusion</vt:lpstr>
      <vt:lpstr>  </vt:lpstr>
      <vt:lpstr>Plan de présentation</vt:lpstr>
      <vt:lpstr> Objectifs</vt:lpstr>
      <vt:lpstr> Démarche</vt:lpstr>
      <vt:lpstr> Ateliers de création</vt:lpstr>
      <vt:lpstr>Présentation PowerPoint</vt:lpstr>
      <vt:lpstr>Présentation PowerPoint</vt:lpstr>
      <vt:lpstr>Présentation PowerPoint</vt:lpstr>
      <vt:lpstr>Présentation PowerPoint</vt:lpstr>
      <vt:lpstr>Présentation PowerPoint</vt:lpstr>
      <vt:lpstr>Présentation PowerPoint</vt:lpstr>
      <vt:lpstr>        ATELIER 1 : Représentation de la violence - 1ère  partie Pour moi, la violence conjugale c’est…    </vt:lpstr>
      <vt:lpstr>Présentation PowerPoint</vt:lpstr>
      <vt:lpstr>Présentation PowerPoint</vt:lpstr>
      <vt:lpstr>Présentation PowerPoint</vt:lpstr>
      <vt:lpstr>Présentation PowerPoint</vt:lpstr>
      <vt:lpstr>Présentation PowerPoint</vt:lpstr>
      <vt:lpstr>Présentation PowerPoint</vt:lpstr>
      <vt:lpstr>ATELIER 1 : Représentation de la violence - 2e  partie Quel est l’opposé, le contraire de la violence conjugale?</vt:lpstr>
      <vt:lpstr>Présentation PowerPoint</vt:lpstr>
      <vt:lpstr>Présentation PowerPoint</vt:lpstr>
      <vt:lpstr>Présentation PowerPoint</vt:lpstr>
      <vt:lpstr>Présentation PowerPoint</vt:lpstr>
      <vt:lpstr>Présentation PowerPoint</vt:lpstr>
      <vt:lpstr>Présentation PowerPoint</vt:lpstr>
      <vt:lpstr>       ATELIER 2 : Facteurs de protection - 1ère  partie   Ton ami vit dans une famille  où il y a de la violence conjugale, que peut-il faire?  </vt:lpstr>
      <vt:lpstr>Présentation PowerPoint</vt:lpstr>
      <vt:lpstr>Présentation PowerPoint</vt:lpstr>
      <vt:lpstr>Présentation PowerPoint</vt:lpstr>
      <vt:lpstr>Présentation PowerPoint</vt:lpstr>
      <vt:lpstr>Présentation PowerPoint</vt:lpstr>
      <vt:lpstr>Présentation PowerPoint</vt:lpstr>
      <vt:lpstr>ATELIER 2 : Facteurs de protection - 2e partie Comme jeunes, quels messages voulez-vous dire  aux adultes concernant la violence conjugale?</vt:lpstr>
      <vt:lpstr>Présentation PowerPoint</vt:lpstr>
      <vt:lpstr>Présentation PowerPoint</vt:lpstr>
      <vt:lpstr> Ce que les ateliers ont apporté aux jeunes?</vt:lpstr>
      <vt:lpstr>Présentation PowerPoint</vt:lpstr>
      <vt:lpstr>Vidéo</vt:lpstr>
      <vt:lpstr>Outils</vt:lpstr>
      <vt:lpstr>Outils</vt:lpstr>
      <vt:lpstr>Outils</vt:lpstr>
      <vt:lpstr>Perspectives futures</vt:lpstr>
      <vt:lpstr>Questions? Commentaires      Tous droits réservés.  </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Carrefour violence conjugale Québec-métro Comité : EEVC (Enfants exposés à la violence conjugale)</dc:title>
  <dc:creator>Utilisateur</dc:creator>
  <cp:lastModifiedBy>Utilisateur Windows</cp:lastModifiedBy>
  <cp:revision>257</cp:revision>
  <dcterms:created xsi:type="dcterms:W3CDTF">2015-02-10T19:38:41Z</dcterms:created>
  <dcterms:modified xsi:type="dcterms:W3CDTF">2017-08-15T19:19:20Z</dcterms:modified>
</cp:coreProperties>
</file>