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9" r:id="rId1"/>
  </p:sldMasterIdLst>
  <p:notesMasterIdLst>
    <p:notesMasterId r:id="rId13"/>
  </p:notesMasterIdLst>
  <p:handoutMasterIdLst>
    <p:handoutMasterId r:id="rId14"/>
  </p:handoutMasterIdLst>
  <p:sldIdLst>
    <p:sldId id="282" r:id="rId2"/>
    <p:sldId id="257" r:id="rId3"/>
    <p:sldId id="271" r:id="rId4"/>
    <p:sldId id="272" r:id="rId5"/>
    <p:sldId id="273" r:id="rId6"/>
    <p:sldId id="266" r:id="rId7"/>
    <p:sldId id="279" r:id="rId8"/>
    <p:sldId id="277" r:id="rId9"/>
    <p:sldId id="280" r:id="rId10"/>
    <p:sldId id="256" r:id="rId11"/>
    <p:sldId id="281" r:id="rId12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47F"/>
    <a:srgbClr val="EA6312"/>
    <a:srgbClr val="69AB8F"/>
    <a:srgbClr val="29C4E9"/>
    <a:srgbClr val="FFFF66"/>
    <a:srgbClr val="CCCC00"/>
    <a:srgbClr val="99CC00"/>
    <a:srgbClr val="DFD7CC"/>
    <a:srgbClr val="9FC9B7"/>
    <a:srgbClr val="2E3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018FC-756E-49BA-8B3B-265004E96802}" v="7" dt="2019-08-21T20:51:34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89269" autoAdjust="0"/>
  </p:normalViewPr>
  <p:slideViewPr>
    <p:cSldViewPr snapToGrid="0">
      <p:cViewPr varScale="1">
        <p:scale>
          <a:sx n="92" d="100"/>
          <a:sy n="92" d="100"/>
        </p:scale>
        <p:origin x="19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ande Dorion-Laurendeau" userId="8b08b8546c2c15de" providerId="LiveId" clId="{E7F018FC-756E-49BA-8B3B-265004E96802}"/>
    <pc:docChg chg="modSld">
      <pc:chgData name="Melisande Dorion-Laurendeau" userId="8b08b8546c2c15de" providerId="LiveId" clId="{E7F018FC-756E-49BA-8B3B-265004E96802}" dt="2019-08-21T20:51:34.505" v="6" actId="20577"/>
      <pc:docMkLst>
        <pc:docMk/>
      </pc:docMkLst>
      <pc:sldChg chg="modSp">
        <pc:chgData name="Melisande Dorion-Laurendeau" userId="8b08b8546c2c15de" providerId="LiveId" clId="{E7F018FC-756E-49BA-8B3B-265004E96802}" dt="2019-08-21T20:51:34.505" v="6" actId="20577"/>
        <pc:sldMkLst>
          <pc:docMk/>
          <pc:sldMk cId="1435306216" sldId="271"/>
        </pc:sldMkLst>
        <pc:graphicFrameChg chg="mod">
          <ac:chgData name="Melisande Dorion-Laurendeau" userId="8b08b8546c2c15de" providerId="LiveId" clId="{E7F018FC-756E-49BA-8B3B-265004E96802}" dt="2019-08-21T20:51:34.505" v="6" actId="20577"/>
          <ac:graphicFrameMkLst>
            <pc:docMk/>
            <pc:sldMk cId="1435306216" sldId="271"/>
            <ac:graphicFrameMk id="8" creationId="{2718B82B-9894-4192-97EF-23A7774D9F3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07/relationships/hdphoto" Target="../media/hdphoto2.wdp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07/relationships/hdphoto" Target="../media/hdphoto2.wdp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1C12B-E042-4296-84A8-E1C0AF76EA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72B33BD-67BE-46BA-8231-B02076D66EF4}">
      <dgm:prSet phldrT="[Texte]" custT="1"/>
      <dgm:spPr/>
      <dgm:t>
        <a:bodyPr/>
        <a:lstStyle/>
        <a:p>
          <a:pPr algn="l">
            <a:buNone/>
          </a:pPr>
          <a:r>
            <a:rPr lang="fr-CA" sz="1200" b="1" dirty="0">
              <a:solidFill>
                <a:schemeClr val="bg1"/>
              </a:solidFill>
            </a:rPr>
            <a:t>Isabelle Privé, M.Éd. </a:t>
          </a:r>
          <a:r>
            <a:rPr lang="fr-CA" sz="1200" b="0" dirty="0">
              <a:solidFill>
                <a:schemeClr val="bg1"/>
              </a:solidFill>
            </a:rPr>
            <a:t>Conseillère d’orientation; Instigatrice, coordonnatrice et chargée de projet, UQAM; Responsable de </a:t>
          </a:r>
          <a:r>
            <a:rPr lang="fr-CA" sz="1200" b="0" dirty="0">
              <a:solidFill>
                <a:schemeClr val="accent5">
                  <a:lumMod val="50000"/>
                </a:schemeClr>
              </a:solidFill>
            </a:rPr>
            <a:t>l’opérationnalisation du projet</a:t>
          </a:r>
        </a:p>
      </dgm:t>
    </dgm:pt>
    <dgm:pt modelId="{B63D4CB3-24CF-46FB-A823-4270752B670D}" type="parTrans" cxnId="{51236D26-26E2-4F43-83A8-D50BF31D2292}">
      <dgm:prSet/>
      <dgm:spPr/>
      <dgm:t>
        <a:bodyPr/>
        <a:lstStyle/>
        <a:p>
          <a:endParaRPr lang="fr-CA"/>
        </a:p>
      </dgm:t>
    </dgm:pt>
    <dgm:pt modelId="{767FF393-4B86-4A07-BE53-C9B7F387D2A8}" type="sibTrans" cxnId="{51236D26-26E2-4F43-83A8-D50BF31D2292}">
      <dgm:prSet/>
      <dgm:spPr/>
      <dgm:t>
        <a:bodyPr/>
        <a:lstStyle/>
        <a:p>
          <a:endParaRPr lang="fr-CA"/>
        </a:p>
      </dgm:t>
    </dgm:pt>
    <dgm:pt modelId="{623E1270-7DB0-49F8-8076-846B0E3F2572}">
      <dgm:prSet phldrT="[Texte]" custT="1"/>
      <dgm:spPr/>
      <dgm:t>
        <a:bodyPr/>
        <a:lstStyle/>
        <a:p>
          <a:pPr algn="l">
            <a:buNone/>
          </a:pPr>
          <a:r>
            <a:rPr lang="fr-CA" sz="1200" b="1" dirty="0">
              <a:solidFill>
                <a:schemeClr val="bg1"/>
              </a:solidFill>
            </a:rPr>
            <a:t>Louis Cournoyer, Ph.D., </a:t>
          </a:r>
          <a:r>
            <a:rPr lang="fr-CA" sz="1200" dirty="0">
              <a:solidFill>
                <a:schemeClr val="bg1"/>
              </a:solidFill>
            </a:rPr>
            <a:t>Professeur-chercheur en counseling de carrière à l’UQAM; Conseiller d’orientation; </a:t>
          </a:r>
          <a:r>
            <a:rPr lang="fr-CA" sz="1200" dirty="0">
              <a:solidFill>
                <a:schemeClr val="accent5">
                  <a:lumMod val="50000"/>
                </a:schemeClr>
              </a:solidFill>
            </a:rPr>
            <a:t>Chercheur responsable du projet </a:t>
          </a:r>
        </a:p>
      </dgm:t>
    </dgm:pt>
    <dgm:pt modelId="{788ACA0E-25DA-491F-A418-E53E029A0FB4}" type="parTrans" cxnId="{5C189166-8293-4C1E-8A91-CE3F02AD04C8}">
      <dgm:prSet/>
      <dgm:spPr/>
      <dgm:t>
        <a:bodyPr/>
        <a:lstStyle/>
        <a:p>
          <a:endParaRPr lang="fr-CA"/>
        </a:p>
      </dgm:t>
    </dgm:pt>
    <dgm:pt modelId="{11CB649E-4638-469D-BEB0-344DE742F979}" type="sibTrans" cxnId="{5C189166-8293-4C1E-8A91-CE3F02AD04C8}">
      <dgm:prSet/>
      <dgm:spPr/>
      <dgm:t>
        <a:bodyPr/>
        <a:lstStyle/>
        <a:p>
          <a:endParaRPr lang="fr-CA"/>
        </a:p>
      </dgm:t>
    </dgm:pt>
    <dgm:pt modelId="{0C86E601-B2FD-4C88-A1AD-4C9421D5DDBF}">
      <dgm:prSet phldrT="[Texte]" custT="1"/>
      <dgm:spPr/>
      <dgm:t>
        <a:bodyPr/>
        <a:lstStyle/>
        <a:p>
          <a:pPr algn="l"/>
          <a:r>
            <a:rPr lang="fr-CA" sz="1200" b="1" dirty="0">
              <a:solidFill>
                <a:schemeClr val="bg1"/>
              </a:solidFill>
            </a:rPr>
            <a:t>Lise Lachance, Ph.D., </a:t>
          </a:r>
          <a:r>
            <a:rPr lang="fr-CA" sz="1200" dirty="0">
              <a:solidFill>
                <a:schemeClr val="bg1"/>
              </a:solidFill>
            </a:rPr>
            <a:t>Professeure-chercheure en counseling de carrière à l’UQAM; Psychologue; </a:t>
          </a:r>
          <a:r>
            <a:rPr lang="fr-CA" sz="1200" dirty="0">
              <a:solidFill>
                <a:schemeClr val="accent5">
                  <a:lumMod val="50000"/>
                </a:schemeClr>
              </a:solidFill>
            </a:rPr>
            <a:t>Cochercheure</a:t>
          </a:r>
          <a:r>
            <a:rPr lang="fr-CA" sz="1200" dirty="0">
              <a:solidFill>
                <a:schemeClr val="bg1"/>
              </a:solidFill>
            </a:rPr>
            <a:t> dans le projet</a:t>
          </a:r>
        </a:p>
      </dgm:t>
    </dgm:pt>
    <dgm:pt modelId="{1B8A5F1D-FB28-479B-9FB5-95C4E0D29F33}" type="parTrans" cxnId="{F06628F5-0109-497B-B64E-AD9F6524C356}">
      <dgm:prSet/>
      <dgm:spPr/>
      <dgm:t>
        <a:bodyPr/>
        <a:lstStyle/>
        <a:p>
          <a:endParaRPr lang="fr-CA"/>
        </a:p>
      </dgm:t>
    </dgm:pt>
    <dgm:pt modelId="{4B1F0829-0B31-4987-9118-006D4296576F}" type="sibTrans" cxnId="{F06628F5-0109-497B-B64E-AD9F6524C356}">
      <dgm:prSet/>
      <dgm:spPr/>
      <dgm:t>
        <a:bodyPr/>
        <a:lstStyle/>
        <a:p>
          <a:endParaRPr lang="fr-CA"/>
        </a:p>
      </dgm:t>
    </dgm:pt>
    <dgm:pt modelId="{DB2E0BFE-727A-4D78-BAFE-CB2ECDA52CD3}" type="pres">
      <dgm:prSet presAssocID="{FDE1C12B-E042-4296-84A8-E1C0AF76EAC7}" presName="linearFlow" presStyleCnt="0">
        <dgm:presLayoutVars>
          <dgm:dir/>
          <dgm:resizeHandles val="exact"/>
        </dgm:presLayoutVars>
      </dgm:prSet>
      <dgm:spPr/>
    </dgm:pt>
    <dgm:pt modelId="{4E32C510-A14D-499A-9ABA-0DF71C99EFCC}" type="pres">
      <dgm:prSet presAssocID="{E72B33BD-67BE-46BA-8231-B02076D66EF4}" presName="composite" presStyleCnt="0"/>
      <dgm:spPr/>
    </dgm:pt>
    <dgm:pt modelId="{632D199C-2EB0-4BE3-9EC4-10B0A396C1F7}" type="pres">
      <dgm:prSet presAssocID="{E72B33BD-67BE-46BA-8231-B02076D66EF4}" presName="imgShp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AB20C3-9082-4713-9D0A-CB5BE3304541}" type="pres">
      <dgm:prSet presAssocID="{E72B33BD-67BE-46BA-8231-B02076D66EF4}" presName="txShp" presStyleLbl="node1" presStyleIdx="0" presStyleCnt="3">
        <dgm:presLayoutVars>
          <dgm:bulletEnabled val="1"/>
        </dgm:presLayoutVars>
      </dgm:prSet>
      <dgm:spPr/>
    </dgm:pt>
    <dgm:pt modelId="{BAE20099-2524-44BC-BE9E-97A0B915CD82}" type="pres">
      <dgm:prSet presAssocID="{767FF393-4B86-4A07-BE53-C9B7F387D2A8}" presName="spacing" presStyleCnt="0"/>
      <dgm:spPr/>
    </dgm:pt>
    <dgm:pt modelId="{9490E6C5-4DD0-413E-A892-C2EFDF69616E}" type="pres">
      <dgm:prSet presAssocID="{623E1270-7DB0-49F8-8076-846B0E3F2572}" presName="composite" presStyleCnt="0"/>
      <dgm:spPr/>
    </dgm:pt>
    <dgm:pt modelId="{1B26625D-2354-43B9-AF26-07AD865E1404}" type="pres">
      <dgm:prSet presAssocID="{623E1270-7DB0-49F8-8076-846B0E3F2572}" presName="imgShp" presStyleLbl="fgImgPlac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945805-DF10-4AF0-B9B2-1B4620708D64}" type="pres">
      <dgm:prSet presAssocID="{623E1270-7DB0-49F8-8076-846B0E3F2572}" presName="txShp" presStyleLbl="node1" presStyleIdx="1" presStyleCnt="3">
        <dgm:presLayoutVars>
          <dgm:bulletEnabled val="1"/>
        </dgm:presLayoutVars>
      </dgm:prSet>
      <dgm:spPr/>
    </dgm:pt>
    <dgm:pt modelId="{F74E8D2E-9784-4895-9C57-5D72EDAD56B3}" type="pres">
      <dgm:prSet presAssocID="{11CB649E-4638-469D-BEB0-344DE742F979}" presName="spacing" presStyleCnt="0"/>
      <dgm:spPr/>
    </dgm:pt>
    <dgm:pt modelId="{0D4FD8E6-791B-49F1-8458-80F3EA688B0B}" type="pres">
      <dgm:prSet presAssocID="{0C86E601-B2FD-4C88-A1AD-4C9421D5DDBF}" presName="composite" presStyleCnt="0"/>
      <dgm:spPr/>
    </dgm:pt>
    <dgm:pt modelId="{4A0EFA07-E7FB-41C8-A4FE-9F1BCAA12CC9}" type="pres">
      <dgm:prSet presAssocID="{0C86E601-B2FD-4C88-A1AD-4C9421D5DDBF}" presName="imgShp" presStyleLbl="fgImgPlace1" presStyleIdx="2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471E3-CD31-41B5-9BDA-5245C37C6698}" type="pres">
      <dgm:prSet presAssocID="{0C86E601-B2FD-4C88-A1AD-4C9421D5DDBF}" presName="txShp" presStyleLbl="node1" presStyleIdx="2" presStyleCnt="3">
        <dgm:presLayoutVars>
          <dgm:bulletEnabled val="1"/>
        </dgm:presLayoutVars>
      </dgm:prSet>
      <dgm:spPr/>
    </dgm:pt>
  </dgm:ptLst>
  <dgm:cxnLst>
    <dgm:cxn modelId="{51236D26-26E2-4F43-83A8-D50BF31D2292}" srcId="{FDE1C12B-E042-4296-84A8-E1C0AF76EAC7}" destId="{E72B33BD-67BE-46BA-8231-B02076D66EF4}" srcOrd="0" destOrd="0" parTransId="{B63D4CB3-24CF-46FB-A823-4270752B670D}" sibTransId="{767FF393-4B86-4A07-BE53-C9B7F387D2A8}"/>
    <dgm:cxn modelId="{5C189166-8293-4C1E-8A91-CE3F02AD04C8}" srcId="{FDE1C12B-E042-4296-84A8-E1C0AF76EAC7}" destId="{623E1270-7DB0-49F8-8076-846B0E3F2572}" srcOrd="1" destOrd="0" parTransId="{788ACA0E-25DA-491F-A418-E53E029A0FB4}" sibTransId="{11CB649E-4638-469D-BEB0-344DE742F979}"/>
    <dgm:cxn modelId="{C71CCB6C-29D4-4459-B4F0-33B01967F03B}" type="presOf" srcId="{FDE1C12B-E042-4296-84A8-E1C0AF76EAC7}" destId="{DB2E0BFE-727A-4D78-BAFE-CB2ECDA52CD3}" srcOrd="0" destOrd="0" presId="urn:microsoft.com/office/officeart/2005/8/layout/vList3"/>
    <dgm:cxn modelId="{DF722FCB-AA90-4BB2-BDDA-A800A0D31304}" type="presOf" srcId="{0C86E601-B2FD-4C88-A1AD-4C9421D5DDBF}" destId="{964471E3-CD31-41B5-9BDA-5245C37C6698}" srcOrd="0" destOrd="0" presId="urn:microsoft.com/office/officeart/2005/8/layout/vList3"/>
    <dgm:cxn modelId="{B51A4DD1-B88A-4BD6-B3EE-8556A9D800B2}" type="presOf" srcId="{623E1270-7DB0-49F8-8076-846B0E3F2572}" destId="{5E945805-DF10-4AF0-B9B2-1B4620708D64}" srcOrd="0" destOrd="0" presId="urn:microsoft.com/office/officeart/2005/8/layout/vList3"/>
    <dgm:cxn modelId="{83A755D2-1C2D-4B9F-8E64-4FB9EF89E33D}" type="presOf" srcId="{E72B33BD-67BE-46BA-8231-B02076D66EF4}" destId="{75AB20C3-9082-4713-9D0A-CB5BE3304541}" srcOrd="0" destOrd="0" presId="urn:microsoft.com/office/officeart/2005/8/layout/vList3"/>
    <dgm:cxn modelId="{F06628F5-0109-497B-B64E-AD9F6524C356}" srcId="{FDE1C12B-E042-4296-84A8-E1C0AF76EAC7}" destId="{0C86E601-B2FD-4C88-A1AD-4C9421D5DDBF}" srcOrd="2" destOrd="0" parTransId="{1B8A5F1D-FB28-479B-9FB5-95C4E0D29F33}" sibTransId="{4B1F0829-0B31-4987-9118-006D4296576F}"/>
    <dgm:cxn modelId="{13059BE1-9DE9-4190-9535-CA41812E135E}" type="presParOf" srcId="{DB2E0BFE-727A-4D78-BAFE-CB2ECDA52CD3}" destId="{4E32C510-A14D-499A-9ABA-0DF71C99EFCC}" srcOrd="0" destOrd="0" presId="urn:microsoft.com/office/officeart/2005/8/layout/vList3"/>
    <dgm:cxn modelId="{DA86A2D7-95B6-4993-94AC-433A0276A703}" type="presParOf" srcId="{4E32C510-A14D-499A-9ABA-0DF71C99EFCC}" destId="{632D199C-2EB0-4BE3-9EC4-10B0A396C1F7}" srcOrd="0" destOrd="0" presId="urn:microsoft.com/office/officeart/2005/8/layout/vList3"/>
    <dgm:cxn modelId="{007298AB-0FCD-44EA-B53E-91F92417A454}" type="presParOf" srcId="{4E32C510-A14D-499A-9ABA-0DF71C99EFCC}" destId="{75AB20C3-9082-4713-9D0A-CB5BE3304541}" srcOrd="1" destOrd="0" presId="urn:microsoft.com/office/officeart/2005/8/layout/vList3"/>
    <dgm:cxn modelId="{0D3E5BDB-9011-4972-8AC5-9888EB302732}" type="presParOf" srcId="{DB2E0BFE-727A-4D78-BAFE-CB2ECDA52CD3}" destId="{BAE20099-2524-44BC-BE9E-97A0B915CD82}" srcOrd="1" destOrd="0" presId="urn:microsoft.com/office/officeart/2005/8/layout/vList3"/>
    <dgm:cxn modelId="{D442CDD3-94CB-4F26-BDA8-37FC668EE8AE}" type="presParOf" srcId="{DB2E0BFE-727A-4D78-BAFE-CB2ECDA52CD3}" destId="{9490E6C5-4DD0-413E-A892-C2EFDF69616E}" srcOrd="2" destOrd="0" presId="urn:microsoft.com/office/officeart/2005/8/layout/vList3"/>
    <dgm:cxn modelId="{B5940377-3D34-4F2F-8F6C-79A7A76767CA}" type="presParOf" srcId="{9490E6C5-4DD0-413E-A892-C2EFDF69616E}" destId="{1B26625D-2354-43B9-AF26-07AD865E1404}" srcOrd="0" destOrd="0" presId="urn:microsoft.com/office/officeart/2005/8/layout/vList3"/>
    <dgm:cxn modelId="{A8697E05-AB81-47A7-9ADE-1BD5BDD9CC50}" type="presParOf" srcId="{9490E6C5-4DD0-413E-A892-C2EFDF69616E}" destId="{5E945805-DF10-4AF0-B9B2-1B4620708D64}" srcOrd="1" destOrd="0" presId="urn:microsoft.com/office/officeart/2005/8/layout/vList3"/>
    <dgm:cxn modelId="{E88937DB-3B70-45C7-89CD-F8380D8E22DD}" type="presParOf" srcId="{DB2E0BFE-727A-4D78-BAFE-CB2ECDA52CD3}" destId="{F74E8D2E-9784-4895-9C57-5D72EDAD56B3}" srcOrd="3" destOrd="0" presId="urn:microsoft.com/office/officeart/2005/8/layout/vList3"/>
    <dgm:cxn modelId="{E2148B13-8E64-4BBB-9E93-9870CCD02311}" type="presParOf" srcId="{DB2E0BFE-727A-4D78-BAFE-CB2ECDA52CD3}" destId="{0D4FD8E6-791B-49F1-8458-80F3EA688B0B}" srcOrd="4" destOrd="0" presId="urn:microsoft.com/office/officeart/2005/8/layout/vList3"/>
    <dgm:cxn modelId="{869CF65C-8856-48E6-B3C9-9DEC12031C65}" type="presParOf" srcId="{0D4FD8E6-791B-49F1-8458-80F3EA688B0B}" destId="{4A0EFA07-E7FB-41C8-A4FE-9F1BCAA12CC9}" srcOrd="0" destOrd="0" presId="urn:microsoft.com/office/officeart/2005/8/layout/vList3"/>
    <dgm:cxn modelId="{BBE16929-D8A8-47F1-80DF-EEDDD413AF5D}" type="presParOf" srcId="{0D4FD8E6-791B-49F1-8458-80F3EA688B0B}" destId="{964471E3-CD31-41B5-9BDA-5245C37C66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1C12B-E042-4296-84A8-E1C0AF76EA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72B33BD-67BE-46BA-8231-B02076D66EF4}">
      <dgm:prSet phldrT="[Texte]" custT="1"/>
      <dgm:spPr/>
      <dgm:t>
        <a:bodyPr/>
        <a:lstStyle/>
        <a:p>
          <a:pPr algn="l">
            <a:buNone/>
          </a:pPr>
          <a:r>
            <a:rPr lang="fr-CA" sz="1200" b="1" dirty="0">
              <a:solidFill>
                <a:schemeClr val="bg1"/>
              </a:solidFill>
            </a:rPr>
            <a:t>Gaëlle Fedida, Ph.D., </a:t>
          </a:r>
          <a:r>
            <a:rPr lang="fr-CA" sz="1200" b="0" dirty="0">
              <a:solidFill>
                <a:schemeClr val="accent5">
                  <a:lumMod val="50000"/>
                </a:schemeClr>
              </a:solidFill>
            </a:rPr>
            <a:t>Coordonnatrice à l’Alliance</a:t>
          </a:r>
          <a:r>
            <a:rPr lang="fr-CA" sz="1200" b="0" dirty="0">
              <a:solidFill>
                <a:schemeClr val="bg1"/>
              </a:solidFill>
            </a:rPr>
            <a:t> des maisons de 2</a:t>
          </a:r>
          <a:r>
            <a:rPr lang="fr-CA" sz="1200" b="0" baseline="30000" dirty="0">
              <a:solidFill>
                <a:schemeClr val="bg1"/>
              </a:solidFill>
            </a:rPr>
            <a:t>e</a:t>
          </a:r>
          <a:r>
            <a:rPr lang="fr-CA" sz="1200" b="0" dirty="0">
              <a:solidFill>
                <a:schemeClr val="bg1"/>
              </a:solidFill>
            </a:rPr>
            <a:t> étape pour femmes et enfants victimes de violence conjugale; Membre partenaire au projet</a:t>
          </a:r>
        </a:p>
      </dgm:t>
    </dgm:pt>
    <dgm:pt modelId="{B63D4CB3-24CF-46FB-A823-4270752B670D}" type="parTrans" cxnId="{51236D26-26E2-4F43-83A8-D50BF31D2292}">
      <dgm:prSet/>
      <dgm:spPr/>
      <dgm:t>
        <a:bodyPr/>
        <a:lstStyle/>
        <a:p>
          <a:endParaRPr lang="fr-CA"/>
        </a:p>
      </dgm:t>
    </dgm:pt>
    <dgm:pt modelId="{767FF393-4B86-4A07-BE53-C9B7F387D2A8}" type="sibTrans" cxnId="{51236D26-26E2-4F43-83A8-D50BF31D2292}">
      <dgm:prSet/>
      <dgm:spPr/>
      <dgm:t>
        <a:bodyPr/>
        <a:lstStyle/>
        <a:p>
          <a:endParaRPr lang="fr-CA"/>
        </a:p>
      </dgm:t>
    </dgm:pt>
    <dgm:pt modelId="{623E1270-7DB0-49F8-8076-846B0E3F2572}">
      <dgm:prSet phldrT="[Texte]" custT="1"/>
      <dgm:spPr/>
      <dgm:t>
        <a:bodyPr/>
        <a:lstStyle/>
        <a:p>
          <a:pPr algn="l">
            <a:buNone/>
          </a:pPr>
          <a:r>
            <a:rPr lang="fr-CA" sz="1200" b="1" dirty="0">
              <a:solidFill>
                <a:schemeClr val="bg1"/>
              </a:solidFill>
            </a:rPr>
            <a:t>Chloé Deraiche, </a:t>
          </a:r>
          <a:r>
            <a:rPr lang="fr-CA" sz="1200" b="0" dirty="0">
              <a:solidFill>
                <a:schemeClr val="accent5">
                  <a:lumMod val="50000"/>
                </a:schemeClr>
              </a:solidFill>
            </a:rPr>
            <a:t>Présidente de l’Alliance</a:t>
          </a:r>
          <a:r>
            <a:rPr lang="fr-CA" sz="1200" b="0" dirty="0">
              <a:solidFill>
                <a:schemeClr val="bg1"/>
              </a:solidFill>
            </a:rPr>
            <a:t>; Directrice </a:t>
          </a:r>
          <a:r>
            <a:rPr lang="fr-CA" sz="1200" dirty="0">
              <a:solidFill>
                <a:schemeClr val="bg1"/>
              </a:solidFill>
            </a:rPr>
            <a:t>de la Maison Flora Tristan (ressource ayant participé au projet pilote); </a:t>
          </a:r>
          <a:r>
            <a:rPr lang="fr-CA" sz="1200" b="0" dirty="0">
              <a:solidFill>
                <a:schemeClr val="bg1"/>
              </a:solidFill>
            </a:rPr>
            <a:t>Membre partenaire au projet</a:t>
          </a:r>
          <a:endParaRPr lang="fr-CA" sz="1200" dirty="0">
            <a:solidFill>
              <a:schemeClr val="bg1"/>
            </a:solidFill>
          </a:endParaRPr>
        </a:p>
      </dgm:t>
    </dgm:pt>
    <dgm:pt modelId="{788ACA0E-25DA-491F-A418-E53E029A0FB4}" type="parTrans" cxnId="{5C189166-8293-4C1E-8A91-CE3F02AD04C8}">
      <dgm:prSet/>
      <dgm:spPr/>
      <dgm:t>
        <a:bodyPr/>
        <a:lstStyle/>
        <a:p>
          <a:endParaRPr lang="fr-CA"/>
        </a:p>
      </dgm:t>
    </dgm:pt>
    <dgm:pt modelId="{11CB649E-4638-469D-BEB0-344DE742F979}" type="sibTrans" cxnId="{5C189166-8293-4C1E-8A91-CE3F02AD04C8}">
      <dgm:prSet/>
      <dgm:spPr/>
      <dgm:t>
        <a:bodyPr/>
        <a:lstStyle/>
        <a:p>
          <a:endParaRPr lang="fr-CA"/>
        </a:p>
      </dgm:t>
    </dgm:pt>
    <dgm:pt modelId="{0C86E601-B2FD-4C88-A1AD-4C9421D5DDBF}">
      <dgm:prSet phldrT="[Texte]" custT="1"/>
      <dgm:spPr/>
      <dgm:t>
        <a:bodyPr/>
        <a:lstStyle/>
        <a:p>
          <a:pPr algn="l">
            <a:buNone/>
          </a:pPr>
          <a:r>
            <a:rPr lang="fr-CA" sz="1200" b="1" dirty="0">
              <a:solidFill>
                <a:schemeClr val="bg1"/>
              </a:solidFill>
            </a:rPr>
            <a:t>Mélisande Dorion-Laurendeau, </a:t>
          </a:r>
          <a:r>
            <a:rPr lang="fr-CA" sz="1200" b="0" dirty="0">
              <a:solidFill>
                <a:schemeClr val="accent5">
                  <a:lumMod val="50000"/>
                </a:schemeClr>
              </a:solidFill>
            </a:rPr>
            <a:t>Agente de liaison</a:t>
          </a:r>
          <a:r>
            <a:rPr lang="fr-CA" sz="1200" b="0" dirty="0">
              <a:solidFill>
                <a:schemeClr val="bg1"/>
              </a:solidFill>
            </a:rPr>
            <a:t> et soutien à l’intervention pour l’Alliance; Membre partenaire représentant l’Alliance Mh2</a:t>
          </a:r>
        </a:p>
      </dgm:t>
    </dgm:pt>
    <dgm:pt modelId="{1B8A5F1D-FB28-479B-9FB5-95C4E0D29F33}" type="parTrans" cxnId="{F06628F5-0109-497B-B64E-AD9F6524C356}">
      <dgm:prSet/>
      <dgm:spPr/>
      <dgm:t>
        <a:bodyPr/>
        <a:lstStyle/>
        <a:p>
          <a:endParaRPr lang="fr-CA"/>
        </a:p>
      </dgm:t>
    </dgm:pt>
    <dgm:pt modelId="{4B1F0829-0B31-4987-9118-006D4296576F}" type="sibTrans" cxnId="{F06628F5-0109-497B-B64E-AD9F6524C356}">
      <dgm:prSet/>
      <dgm:spPr/>
      <dgm:t>
        <a:bodyPr/>
        <a:lstStyle/>
        <a:p>
          <a:endParaRPr lang="fr-CA"/>
        </a:p>
      </dgm:t>
    </dgm:pt>
    <dgm:pt modelId="{FE4D22DE-7FA2-421C-9DB3-0C3E29EAE24F}">
      <dgm:prSet phldrT="[Texte]"/>
      <dgm:spPr>
        <a:noFill/>
        <a:ln>
          <a:noFill/>
        </a:ln>
      </dgm:spPr>
      <dgm:t>
        <a:bodyPr/>
        <a:lstStyle/>
        <a:p>
          <a:endParaRPr lang="fr-CA" dirty="0">
            <a:solidFill>
              <a:schemeClr val="bg1"/>
            </a:solidFill>
          </a:endParaRPr>
        </a:p>
      </dgm:t>
    </dgm:pt>
    <dgm:pt modelId="{F244282D-721E-4712-AFEB-64B3C8E139E5}" type="parTrans" cxnId="{61DEB71C-2B88-4BFD-BB22-D75D677D0409}">
      <dgm:prSet/>
      <dgm:spPr/>
      <dgm:t>
        <a:bodyPr/>
        <a:lstStyle/>
        <a:p>
          <a:endParaRPr lang="fr-CA"/>
        </a:p>
      </dgm:t>
    </dgm:pt>
    <dgm:pt modelId="{ED26712D-3DCB-4DD5-97E0-D1B852D9D0C7}" type="sibTrans" cxnId="{61DEB71C-2B88-4BFD-BB22-D75D677D0409}">
      <dgm:prSet/>
      <dgm:spPr/>
      <dgm:t>
        <a:bodyPr/>
        <a:lstStyle/>
        <a:p>
          <a:endParaRPr lang="fr-CA"/>
        </a:p>
      </dgm:t>
    </dgm:pt>
    <dgm:pt modelId="{DB2E0BFE-727A-4D78-BAFE-CB2ECDA52CD3}" type="pres">
      <dgm:prSet presAssocID="{FDE1C12B-E042-4296-84A8-E1C0AF76EAC7}" presName="linearFlow" presStyleCnt="0">
        <dgm:presLayoutVars>
          <dgm:dir/>
          <dgm:resizeHandles val="exact"/>
        </dgm:presLayoutVars>
      </dgm:prSet>
      <dgm:spPr/>
    </dgm:pt>
    <dgm:pt modelId="{4E32C510-A14D-499A-9ABA-0DF71C99EFCC}" type="pres">
      <dgm:prSet presAssocID="{E72B33BD-67BE-46BA-8231-B02076D66EF4}" presName="composite" presStyleCnt="0"/>
      <dgm:spPr/>
    </dgm:pt>
    <dgm:pt modelId="{632D199C-2EB0-4BE3-9EC4-10B0A396C1F7}" type="pres">
      <dgm:prSet presAssocID="{E72B33BD-67BE-46BA-8231-B02076D66EF4}" presName="imgShp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AB20C3-9082-4713-9D0A-CB5BE3304541}" type="pres">
      <dgm:prSet presAssocID="{E72B33BD-67BE-46BA-8231-B02076D66EF4}" presName="txShp" presStyleLbl="node1" presStyleIdx="0" presStyleCnt="4">
        <dgm:presLayoutVars>
          <dgm:bulletEnabled val="1"/>
        </dgm:presLayoutVars>
      </dgm:prSet>
      <dgm:spPr/>
    </dgm:pt>
    <dgm:pt modelId="{BAE20099-2524-44BC-BE9E-97A0B915CD82}" type="pres">
      <dgm:prSet presAssocID="{767FF393-4B86-4A07-BE53-C9B7F387D2A8}" presName="spacing" presStyleCnt="0"/>
      <dgm:spPr/>
    </dgm:pt>
    <dgm:pt modelId="{9490E6C5-4DD0-413E-A892-C2EFDF69616E}" type="pres">
      <dgm:prSet presAssocID="{623E1270-7DB0-49F8-8076-846B0E3F2572}" presName="composite" presStyleCnt="0"/>
      <dgm:spPr/>
    </dgm:pt>
    <dgm:pt modelId="{1B26625D-2354-43B9-AF26-07AD865E1404}" type="pres">
      <dgm:prSet presAssocID="{623E1270-7DB0-49F8-8076-846B0E3F2572}" presName="imgShp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945805-DF10-4AF0-B9B2-1B4620708D64}" type="pres">
      <dgm:prSet presAssocID="{623E1270-7DB0-49F8-8076-846B0E3F2572}" presName="txShp" presStyleLbl="node1" presStyleIdx="1" presStyleCnt="4">
        <dgm:presLayoutVars>
          <dgm:bulletEnabled val="1"/>
        </dgm:presLayoutVars>
      </dgm:prSet>
      <dgm:spPr/>
    </dgm:pt>
    <dgm:pt modelId="{F74E8D2E-9784-4895-9C57-5D72EDAD56B3}" type="pres">
      <dgm:prSet presAssocID="{11CB649E-4638-469D-BEB0-344DE742F979}" presName="spacing" presStyleCnt="0"/>
      <dgm:spPr/>
    </dgm:pt>
    <dgm:pt modelId="{0D4FD8E6-791B-49F1-8458-80F3EA688B0B}" type="pres">
      <dgm:prSet presAssocID="{0C86E601-B2FD-4C88-A1AD-4C9421D5DDBF}" presName="composite" presStyleCnt="0"/>
      <dgm:spPr/>
    </dgm:pt>
    <dgm:pt modelId="{4A0EFA07-E7FB-41C8-A4FE-9F1BCAA12CC9}" type="pres">
      <dgm:prSet presAssocID="{0C86E601-B2FD-4C88-A1AD-4C9421D5DDBF}" presName="imgShp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471E3-CD31-41B5-9BDA-5245C37C6698}" type="pres">
      <dgm:prSet presAssocID="{0C86E601-B2FD-4C88-A1AD-4C9421D5DDBF}" presName="txShp" presStyleLbl="node1" presStyleIdx="2" presStyleCnt="4">
        <dgm:presLayoutVars>
          <dgm:bulletEnabled val="1"/>
        </dgm:presLayoutVars>
      </dgm:prSet>
      <dgm:spPr/>
    </dgm:pt>
    <dgm:pt modelId="{8BF8A7B0-36CD-46CF-A4F9-3795277CB39D}" type="pres">
      <dgm:prSet presAssocID="{4B1F0829-0B31-4987-9118-006D4296576F}" presName="spacing" presStyleCnt="0"/>
      <dgm:spPr/>
    </dgm:pt>
    <dgm:pt modelId="{67C9A41D-CB8C-4ADF-96C4-25C60E721AE5}" type="pres">
      <dgm:prSet presAssocID="{FE4D22DE-7FA2-421C-9DB3-0C3E29EAE24F}" presName="composite" presStyleCnt="0"/>
      <dgm:spPr/>
    </dgm:pt>
    <dgm:pt modelId="{F03B04C2-5593-46A1-A716-B8F9B1D187E2}" type="pres">
      <dgm:prSet presAssocID="{FE4D22DE-7FA2-421C-9DB3-0C3E29EAE24F}" presName="imgShp" presStyleLbl="fgImgPlace1" presStyleIdx="3" presStyleCnt="4"/>
      <dgm:spPr>
        <a:noFill/>
        <a:ln>
          <a:noFill/>
        </a:ln>
      </dgm:spPr>
    </dgm:pt>
    <dgm:pt modelId="{064310CE-AE1D-4010-9539-16FEA62FA3C4}" type="pres">
      <dgm:prSet presAssocID="{FE4D22DE-7FA2-421C-9DB3-0C3E29EAE24F}" presName="txShp" presStyleLbl="node1" presStyleIdx="3" presStyleCnt="4">
        <dgm:presLayoutVars>
          <dgm:bulletEnabled val="1"/>
        </dgm:presLayoutVars>
      </dgm:prSet>
      <dgm:spPr/>
    </dgm:pt>
  </dgm:ptLst>
  <dgm:cxnLst>
    <dgm:cxn modelId="{61DEB71C-2B88-4BFD-BB22-D75D677D0409}" srcId="{FDE1C12B-E042-4296-84A8-E1C0AF76EAC7}" destId="{FE4D22DE-7FA2-421C-9DB3-0C3E29EAE24F}" srcOrd="3" destOrd="0" parTransId="{F244282D-721E-4712-AFEB-64B3C8E139E5}" sibTransId="{ED26712D-3DCB-4DD5-97E0-D1B852D9D0C7}"/>
    <dgm:cxn modelId="{51236D26-26E2-4F43-83A8-D50BF31D2292}" srcId="{FDE1C12B-E042-4296-84A8-E1C0AF76EAC7}" destId="{E72B33BD-67BE-46BA-8231-B02076D66EF4}" srcOrd="0" destOrd="0" parTransId="{B63D4CB3-24CF-46FB-A823-4270752B670D}" sibTransId="{767FF393-4B86-4A07-BE53-C9B7F387D2A8}"/>
    <dgm:cxn modelId="{2AB9B035-7B72-4816-ABDE-CC9F376A9946}" type="presOf" srcId="{FE4D22DE-7FA2-421C-9DB3-0C3E29EAE24F}" destId="{064310CE-AE1D-4010-9539-16FEA62FA3C4}" srcOrd="0" destOrd="0" presId="urn:microsoft.com/office/officeart/2005/8/layout/vList3"/>
    <dgm:cxn modelId="{5C189166-8293-4C1E-8A91-CE3F02AD04C8}" srcId="{FDE1C12B-E042-4296-84A8-E1C0AF76EAC7}" destId="{623E1270-7DB0-49F8-8076-846B0E3F2572}" srcOrd="1" destOrd="0" parTransId="{788ACA0E-25DA-491F-A418-E53E029A0FB4}" sibTransId="{11CB649E-4638-469D-BEB0-344DE742F979}"/>
    <dgm:cxn modelId="{C71CCB6C-29D4-4459-B4F0-33B01967F03B}" type="presOf" srcId="{FDE1C12B-E042-4296-84A8-E1C0AF76EAC7}" destId="{DB2E0BFE-727A-4D78-BAFE-CB2ECDA52CD3}" srcOrd="0" destOrd="0" presId="urn:microsoft.com/office/officeart/2005/8/layout/vList3"/>
    <dgm:cxn modelId="{DF722FCB-AA90-4BB2-BDDA-A800A0D31304}" type="presOf" srcId="{0C86E601-B2FD-4C88-A1AD-4C9421D5DDBF}" destId="{964471E3-CD31-41B5-9BDA-5245C37C6698}" srcOrd="0" destOrd="0" presId="urn:microsoft.com/office/officeart/2005/8/layout/vList3"/>
    <dgm:cxn modelId="{B51A4DD1-B88A-4BD6-B3EE-8556A9D800B2}" type="presOf" srcId="{623E1270-7DB0-49F8-8076-846B0E3F2572}" destId="{5E945805-DF10-4AF0-B9B2-1B4620708D64}" srcOrd="0" destOrd="0" presId="urn:microsoft.com/office/officeart/2005/8/layout/vList3"/>
    <dgm:cxn modelId="{83A755D2-1C2D-4B9F-8E64-4FB9EF89E33D}" type="presOf" srcId="{E72B33BD-67BE-46BA-8231-B02076D66EF4}" destId="{75AB20C3-9082-4713-9D0A-CB5BE3304541}" srcOrd="0" destOrd="0" presId="urn:microsoft.com/office/officeart/2005/8/layout/vList3"/>
    <dgm:cxn modelId="{F06628F5-0109-497B-B64E-AD9F6524C356}" srcId="{FDE1C12B-E042-4296-84A8-E1C0AF76EAC7}" destId="{0C86E601-B2FD-4C88-A1AD-4C9421D5DDBF}" srcOrd="2" destOrd="0" parTransId="{1B8A5F1D-FB28-479B-9FB5-95C4E0D29F33}" sibTransId="{4B1F0829-0B31-4987-9118-006D4296576F}"/>
    <dgm:cxn modelId="{13059BE1-9DE9-4190-9535-CA41812E135E}" type="presParOf" srcId="{DB2E0BFE-727A-4D78-BAFE-CB2ECDA52CD3}" destId="{4E32C510-A14D-499A-9ABA-0DF71C99EFCC}" srcOrd="0" destOrd="0" presId="urn:microsoft.com/office/officeart/2005/8/layout/vList3"/>
    <dgm:cxn modelId="{DA86A2D7-95B6-4993-94AC-433A0276A703}" type="presParOf" srcId="{4E32C510-A14D-499A-9ABA-0DF71C99EFCC}" destId="{632D199C-2EB0-4BE3-9EC4-10B0A396C1F7}" srcOrd="0" destOrd="0" presId="urn:microsoft.com/office/officeart/2005/8/layout/vList3"/>
    <dgm:cxn modelId="{007298AB-0FCD-44EA-B53E-91F92417A454}" type="presParOf" srcId="{4E32C510-A14D-499A-9ABA-0DF71C99EFCC}" destId="{75AB20C3-9082-4713-9D0A-CB5BE3304541}" srcOrd="1" destOrd="0" presId="urn:microsoft.com/office/officeart/2005/8/layout/vList3"/>
    <dgm:cxn modelId="{0D3E5BDB-9011-4972-8AC5-9888EB302732}" type="presParOf" srcId="{DB2E0BFE-727A-4D78-BAFE-CB2ECDA52CD3}" destId="{BAE20099-2524-44BC-BE9E-97A0B915CD82}" srcOrd="1" destOrd="0" presId="urn:microsoft.com/office/officeart/2005/8/layout/vList3"/>
    <dgm:cxn modelId="{D442CDD3-94CB-4F26-BDA8-37FC668EE8AE}" type="presParOf" srcId="{DB2E0BFE-727A-4D78-BAFE-CB2ECDA52CD3}" destId="{9490E6C5-4DD0-413E-A892-C2EFDF69616E}" srcOrd="2" destOrd="0" presId="urn:microsoft.com/office/officeart/2005/8/layout/vList3"/>
    <dgm:cxn modelId="{B5940377-3D34-4F2F-8F6C-79A7A76767CA}" type="presParOf" srcId="{9490E6C5-4DD0-413E-A892-C2EFDF69616E}" destId="{1B26625D-2354-43B9-AF26-07AD865E1404}" srcOrd="0" destOrd="0" presId="urn:microsoft.com/office/officeart/2005/8/layout/vList3"/>
    <dgm:cxn modelId="{A8697E05-AB81-47A7-9ADE-1BD5BDD9CC50}" type="presParOf" srcId="{9490E6C5-4DD0-413E-A892-C2EFDF69616E}" destId="{5E945805-DF10-4AF0-B9B2-1B4620708D64}" srcOrd="1" destOrd="0" presId="urn:microsoft.com/office/officeart/2005/8/layout/vList3"/>
    <dgm:cxn modelId="{E88937DB-3B70-45C7-89CD-F8380D8E22DD}" type="presParOf" srcId="{DB2E0BFE-727A-4D78-BAFE-CB2ECDA52CD3}" destId="{F74E8D2E-9784-4895-9C57-5D72EDAD56B3}" srcOrd="3" destOrd="0" presId="urn:microsoft.com/office/officeart/2005/8/layout/vList3"/>
    <dgm:cxn modelId="{E2148B13-8E64-4BBB-9E93-9870CCD02311}" type="presParOf" srcId="{DB2E0BFE-727A-4D78-BAFE-CB2ECDA52CD3}" destId="{0D4FD8E6-791B-49F1-8458-80F3EA688B0B}" srcOrd="4" destOrd="0" presId="urn:microsoft.com/office/officeart/2005/8/layout/vList3"/>
    <dgm:cxn modelId="{869CF65C-8856-48E6-B3C9-9DEC12031C65}" type="presParOf" srcId="{0D4FD8E6-791B-49F1-8458-80F3EA688B0B}" destId="{4A0EFA07-E7FB-41C8-A4FE-9F1BCAA12CC9}" srcOrd="0" destOrd="0" presId="urn:microsoft.com/office/officeart/2005/8/layout/vList3"/>
    <dgm:cxn modelId="{BBE16929-D8A8-47F1-80DF-EEDDD413AF5D}" type="presParOf" srcId="{0D4FD8E6-791B-49F1-8458-80F3EA688B0B}" destId="{964471E3-CD31-41B5-9BDA-5245C37C6698}" srcOrd="1" destOrd="0" presId="urn:microsoft.com/office/officeart/2005/8/layout/vList3"/>
    <dgm:cxn modelId="{D0DEB4E8-5A1E-4D3E-93B3-43D238A5BACA}" type="presParOf" srcId="{DB2E0BFE-727A-4D78-BAFE-CB2ECDA52CD3}" destId="{8BF8A7B0-36CD-46CF-A4F9-3795277CB39D}" srcOrd="5" destOrd="0" presId="urn:microsoft.com/office/officeart/2005/8/layout/vList3"/>
    <dgm:cxn modelId="{7340F805-D803-4F01-818D-92CAA8E29C77}" type="presParOf" srcId="{DB2E0BFE-727A-4D78-BAFE-CB2ECDA52CD3}" destId="{67C9A41D-CB8C-4ADF-96C4-25C60E721AE5}" srcOrd="6" destOrd="0" presId="urn:microsoft.com/office/officeart/2005/8/layout/vList3"/>
    <dgm:cxn modelId="{AACBEE65-A4E7-4191-B1E8-3AE1E827EAD5}" type="presParOf" srcId="{67C9A41D-CB8C-4ADF-96C4-25C60E721AE5}" destId="{F03B04C2-5593-46A1-A716-B8F9B1D187E2}" srcOrd="0" destOrd="0" presId="urn:microsoft.com/office/officeart/2005/8/layout/vList3"/>
    <dgm:cxn modelId="{EF89BCAD-A97C-4C98-9010-D75F5806298B}" type="presParOf" srcId="{67C9A41D-CB8C-4ADF-96C4-25C60E721AE5}" destId="{064310CE-AE1D-4010-9539-16FEA62FA3C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0A231-5783-4E9A-BC35-16A7B6D158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723042-CE68-4D14-9CA5-7A355F0F8D02}">
      <dgm:prSet phldrT="[Texte]" custT="1"/>
      <dgm:spPr/>
      <dgm:t>
        <a:bodyPr/>
        <a:lstStyle/>
        <a:p>
          <a:pPr>
            <a:lnSpc>
              <a:spcPct val="90000"/>
            </a:lnSpc>
          </a:pPr>
          <a:r>
            <a:rPr lang="fr-CA" sz="1800" b="1" dirty="0">
              <a:solidFill>
                <a:schemeClr val="bg1"/>
              </a:solidFill>
            </a:rPr>
            <a:t>Recension d’écrits</a:t>
          </a:r>
        </a:p>
        <a:p>
          <a:pPr>
            <a:lnSpc>
              <a:spcPct val="100000"/>
            </a:lnSpc>
          </a:pPr>
          <a:r>
            <a:rPr lang="fr-CA" sz="1400" b="1" i="1" dirty="0"/>
            <a:t>Les besoins en orientation de carrière de femmes victimes de violence conjugale au Québec </a:t>
          </a:r>
        </a:p>
        <a:p>
          <a:pPr>
            <a:lnSpc>
              <a:spcPct val="90000"/>
            </a:lnSpc>
          </a:pPr>
          <a:r>
            <a:rPr lang="fr-CA" sz="1500" b="1" dirty="0">
              <a:solidFill>
                <a:schemeClr val="accent4">
                  <a:lumMod val="50000"/>
                </a:schemeClr>
              </a:solidFill>
            </a:rPr>
            <a:t>Hiver 2016</a:t>
          </a:r>
        </a:p>
      </dgm:t>
    </dgm:pt>
    <dgm:pt modelId="{6BBF26D9-E216-4DF3-A4E9-534B178AB62B}" type="parTrans" cxnId="{9B1C3520-9BE7-43B2-8F86-4E917AE9FE2E}">
      <dgm:prSet/>
      <dgm:spPr/>
      <dgm:t>
        <a:bodyPr/>
        <a:lstStyle/>
        <a:p>
          <a:endParaRPr lang="fr-CA"/>
        </a:p>
      </dgm:t>
    </dgm:pt>
    <dgm:pt modelId="{344EDF36-68BD-4CF8-9AB4-84B982F4192D}" type="sibTrans" cxnId="{9B1C3520-9BE7-43B2-8F86-4E917AE9FE2E}">
      <dgm:prSet/>
      <dgm:spPr/>
      <dgm:t>
        <a:bodyPr/>
        <a:lstStyle/>
        <a:p>
          <a:endParaRPr lang="fr-CA"/>
        </a:p>
      </dgm:t>
    </dgm:pt>
    <dgm:pt modelId="{1E051A30-8308-4E4B-8C9E-B472AECD9836}">
      <dgm:prSet phldrT="[Texte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588"/>
            </a:spcAft>
          </a:pPr>
          <a:r>
            <a:rPr lang="fr-CA" sz="1800" b="1" kern="1200" dirty="0">
              <a:solidFill>
                <a:schemeClr val="bg1"/>
              </a:solidFill>
            </a:rPr>
            <a:t>Projet pilote</a:t>
          </a:r>
          <a:br>
            <a:rPr lang="fr-CA" sz="1500" b="1" kern="1200" dirty="0"/>
          </a:br>
          <a:br>
            <a:rPr lang="fr-CA" sz="800" b="1" kern="1200" dirty="0"/>
          </a:br>
          <a:r>
            <a:rPr lang="fr-CA" sz="1400" b="1" kern="1200" dirty="0"/>
            <a:t>Partenariat avec l’Alliance</a:t>
          </a:r>
          <a:br>
            <a:rPr lang="fr-CA" sz="1400" b="1" kern="1200" dirty="0"/>
          </a:br>
          <a:r>
            <a:rPr lang="fr-CA" sz="1400" b="1" kern="1200" dirty="0"/>
            <a:t>(2 MH2 / 8 participantes)    </a:t>
          </a:r>
          <a:br>
            <a:rPr lang="fr-CA" sz="1500" b="1" kern="1200" dirty="0"/>
          </a:br>
          <a:endParaRPr lang="fr-CA" sz="1400" b="1" kern="1200" dirty="0"/>
        </a:p>
        <a:p>
          <a:pPr>
            <a:lnSpc>
              <a:spcPct val="90000"/>
            </a:lnSpc>
            <a:spcBef>
              <a:spcPts val="0"/>
            </a:spcBef>
            <a:spcAft>
              <a:spcPts val="588"/>
            </a:spcAft>
          </a:pPr>
          <a:r>
            <a:rPr lang="fr-CA" sz="1500" b="1" kern="12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Automne 2016</a:t>
          </a:r>
        </a:p>
      </dgm:t>
    </dgm:pt>
    <dgm:pt modelId="{AFDDAA83-00AD-4C55-B644-3F979BDA02CC}" type="parTrans" cxnId="{6AC544FF-5F92-43CF-A419-54EF91179069}">
      <dgm:prSet/>
      <dgm:spPr/>
      <dgm:t>
        <a:bodyPr/>
        <a:lstStyle/>
        <a:p>
          <a:endParaRPr lang="fr-CA"/>
        </a:p>
      </dgm:t>
    </dgm:pt>
    <dgm:pt modelId="{8D4F9B47-874F-4730-A9A4-B4DF13FCF3C2}" type="sibTrans" cxnId="{6AC544FF-5F92-43CF-A419-54EF91179069}">
      <dgm:prSet/>
      <dgm:spPr/>
      <dgm:t>
        <a:bodyPr/>
        <a:lstStyle/>
        <a:p>
          <a:endParaRPr lang="fr-CA"/>
        </a:p>
      </dgm:t>
    </dgm:pt>
    <dgm:pt modelId="{28B393CC-03EF-483D-AEE8-2C241B0EECFC}">
      <dgm:prSet phldrT="[Texte]" custT="1"/>
      <dgm:spPr/>
      <dgm:t>
        <a:bodyPr/>
        <a:lstStyle/>
        <a:p>
          <a:pPr>
            <a:spcBef>
              <a:spcPct val="0"/>
            </a:spcBef>
          </a:pPr>
          <a:r>
            <a:rPr lang="fr-CA" sz="1800" b="1" dirty="0">
              <a:solidFill>
                <a:schemeClr val="bg1"/>
              </a:solidFill>
            </a:rPr>
            <a:t>Subvention du MEES</a:t>
          </a:r>
        </a:p>
        <a:p>
          <a:pPr>
            <a:spcBef>
              <a:spcPts val="1200"/>
            </a:spcBef>
          </a:pPr>
          <a:r>
            <a:rPr lang="fr-CA" sz="1400" b="1" dirty="0"/>
            <a:t>Développement du programme et accompagnement de femmes </a:t>
          </a:r>
          <a:br>
            <a:rPr lang="fr-CA" sz="1500" b="1" dirty="0"/>
          </a:br>
          <a:endParaRPr lang="fr-CA" sz="900" b="1" dirty="0"/>
        </a:p>
        <a:p>
          <a:pPr>
            <a:spcBef>
              <a:spcPts val="1200"/>
            </a:spcBef>
          </a:pPr>
          <a:br>
            <a:rPr lang="fr-CA" sz="900" dirty="0"/>
          </a:br>
          <a:r>
            <a:rPr lang="fr-CA" sz="1500" b="1" dirty="0">
              <a:solidFill>
                <a:schemeClr val="accent1">
                  <a:lumMod val="50000"/>
                </a:schemeClr>
              </a:solidFill>
            </a:rPr>
            <a:t>Depuis septembre 2018</a:t>
          </a:r>
        </a:p>
      </dgm:t>
    </dgm:pt>
    <dgm:pt modelId="{89ADE7DD-2169-4A77-A6E5-0AE471AD676F}" type="parTrans" cxnId="{4D99592D-0561-482D-9D94-E68CA5D3A840}">
      <dgm:prSet/>
      <dgm:spPr/>
      <dgm:t>
        <a:bodyPr/>
        <a:lstStyle/>
        <a:p>
          <a:endParaRPr lang="fr-CA"/>
        </a:p>
      </dgm:t>
    </dgm:pt>
    <dgm:pt modelId="{7F5F5BB4-338F-452E-9088-F740D8A06C4E}" type="sibTrans" cxnId="{4D99592D-0561-482D-9D94-E68CA5D3A840}">
      <dgm:prSet/>
      <dgm:spPr/>
      <dgm:t>
        <a:bodyPr/>
        <a:lstStyle/>
        <a:p>
          <a:endParaRPr lang="fr-CA"/>
        </a:p>
      </dgm:t>
    </dgm:pt>
    <dgm:pt modelId="{8670417C-4BBF-4BBD-92D9-6E4CAB123A42}" type="pres">
      <dgm:prSet presAssocID="{6C80A231-5783-4E9A-BC35-16A7B6D15880}" presName="CompostProcess" presStyleCnt="0">
        <dgm:presLayoutVars>
          <dgm:dir/>
          <dgm:resizeHandles val="exact"/>
        </dgm:presLayoutVars>
      </dgm:prSet>
      <dgm:spPr/>
    </dgm:pt>
    <dgm:pt modelId="{0C372BFE-493B-4EEE-8723-269681DA9C98}" type="pres">
      <dgm:prSet presAssocID="{6C80A231-5783-4E9A-BC35-16A7B6D15880}" presName="arrow" presStyleLbl="bgShp" presStyleIdx="0" presStyleCnt="1"/>
      <dgm:spPr>
        <a:solidFill>
          <a:srgbClr val="DFD7CC"/>
        </a:solidFill>
      </dgm:spPr>
    </dgm:pt>
    <dgm:pt modelId="{DC5229D9-0DB8-4F93-BCE0-3F4E98922C2E}" type="pres">
      <dgm:prSet presAssocID="{6C80A231-5783-4E9A-BC35-16A7B6D15880}" presName="linearProcess" presStyleCnt="0"/>
      <dgm:spPr/>
    </dgm:pt>
    <dgm:pt modelId="{34870728-F29E-4EB8-94E7-FC9BA30E5A18}" type="pres">
      <dgm:prSet presAssocID="{07723042-CE68-4D14-9CA5-7A355F0F8D02}" presName="textNode" presStyleLbl="node1" presStyleIdx="0" presStyleCnt="3">
        <dgm:presLayoutVars>
          <dgm:bulletEnabled val="1"/>
        </dgm:presLayoutVars>
      </dgm:prSet>
      <dgm:spPr/>
    </dgm:pt>
    <dgm:pt modelId="{8CDE08FF-9C0C-4C75-A59D-F71D932034CF}" type="pres">
      <dgm:prSet presAssocID="{344EDF36-68BD-4CF8-9AB4-84B982F4192D}" presName="sibTrans" presStyleCnt="0"/>
      <dgm:spPr/>
    </dgm:pt>
    <dgm:pt modelId="{1239795A-C152-43BD-A869-E96D0EE12BE8}" type="pres">
      <dgm:prSet presAssocID="{1E051A30-8308-4E4B-8C9E-B472AECD9836}" presName="textNode" presStyleLbl="node1" presStyleIdx="1" presStyleCnt="3">
        <dgm:presLayoutVars>
          <dgm:bulletEnabled val="1"/>
        </dgm:presLayoutVars>
      </dgm:prSet>
      <dgm:spPr/>
    </dgm:pt>
    <dgm:pt modelId="{339134D8-E638-4072-8C85-D218C6BA962D}" type="pres">
      <dgm:prSet presAssocID="{8D4F9B47-874F-4730-A9A4-B4DF13FCF3C2}" presName="sibTrans" presStyleCnt="0"/>
      <dgm:spPr/>
    </dgm:pt>
    <dgm:pt modelId="{8A8C35D4-6976-4C21-9A75-4D07749080E3}" type="pres">
      <dgm:prSet presAssocID="{28B393CC-03EF-483D-AEE8-2C241B0EECF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B1C3520-9BE7-43B2-8F86-4E917AE9FE2E}" srcId="{6C80A231-5783-4E9A-BC35-16A7B6D15880}" destId="{07723042-CE68-4D14-9CA5-7A355F0F8D02}" srcOrd="0" destOrd="0" parTransId="{6BBF26D9-E216-4DF3-A4E9-534B178AB62B}" sibTransId="{344EDF36-68BD-4CF8-9AB4-84B982F4192D}"/>
    <dgm:cxn modelId="{4D99592D-0561-482D-9D94-E68CA5D3A840}" srcId="{6C80A231-5783-4E9A-BC35-16A7B6D15880}" destId="{28B393CC-03EF-483D-AEE8-2C241B0EECFC}" srcOrd="2" destOrd="0" parTransId="{89ADE7DD-2169-4A77-A6E5-0AE471AD676F}" sibTransId="{7F5F5BB4-338F-452E-9088-F740D8A06C4E}"/>
    <dgm:cxn modelId="{3E8A9651-DA44-4EEB-B56C-0FE4760514BE}" type="presOf" srcId="{28B393CC-03EF-483D-AEE8-2C241B0EECFC}" destId="{8A8C35D4-6976-4C21-9A75-4D07749080E3}" srcOrd="0" destOrd="0" presId="urn:microsoft.com/office/officeart/2005/8/layout/hProcess9"/>
    <dgm:cxn modelId="{C8310D7D-D587-442F-BED0-F217F5D05D2D}" type="presOf" srcId="{1E051A30-8308-4E4B-8C9E-B472AECD9836}" destId="{1239795A-C152-43BD-A869-E96D0EE12BE8}" srcOrd="0" destOrd="0" presId="urn:microsoft.com/office/officeart/2005/8/layout/hProcess9"/>
    <dgm:cxn modelId="{4730F7D0-B9A5-4E21-B78C-4680A1D79B69}" type="presOf" srcId="{6C80A231-5783-4E9A-BC35-16A7B6D15880}" destId="{8670417C-4BBF-4BBD-92D9-6E4CAB123A42}" srcOrd="0" destOrd="0" presId="urn:microsoft.com/office/officeart/2005/8/layout/hProcess9"/>
    <dgm:cxn modelId="{F83E28FB-DB4E-4B5B-A24C-E217FD8984AC}" type="presOf" srcId="{07723042-CE68-4D14-9CA5-7A355F0F8D02}" destId="{34870728-F29E-4EB8-94E7-FC9BA30E5A18}" srcOrd="0" destOrd="0" presId="urn:microsoft.com/office/officeart/2005/8/layout/hProcess9"/>
    <dgm:cxn modelId="{6AC544FF-5F92-43CF-A419-54EF91179069}" srcId="{6C80A231-5783-4E9A-BC35-16A7B6D15880}" destId="{1E051A30-8308-4E4B-8C9E-B472AECD9836}" srcOrd="1" destOrd="0" parTransId="{AFDDAA83-00AD-4C55-B644-3F979BDA02CC}" sibTransId="{8D4F9B47-874F-4730-A9A4-B4DF13FCF3C2}"/>
    <dgm:cxn modelId="{5687ABF6-2021-4669-B84C-91B46A8B9A14}" type="presParOf" srcId="{8670417C-4BBF-4BBD-92D9-6E4CAB123A42}" destId="{0C372BFE-493B-4EEE-8723-269681DA9C98}" srcOrd="0" destOrd="0" presId="urn:microsoft.com/office/officeart/2005/8/layout/hProcess9"/>
    <dgm:cxn modelId="{C1C33543-1A88-478E-9027-E1B25BBFC3D0}" type="presParOf" srcId="{8670417C-4BBF-4BBD-92D9-6E4CAB123A42}" destId="{DC5229D9-0DB8-4F93-BCE0-3F4E98922C2E}" srcOrd="1" destOrd="0" presId="urn:microsoft.com/office/officeart/2005/8/layout/hProcess9"/>
    <dgm:cxn modelId="{3D659B99-9CAC-4971-8969-A7AD1960B1E2}" type="presParOf" srcId="{DC5229D9-0DB8-4F93-BCE0-3F4E98922C2E}" destId="{34870728-F29E-4EB8-94E7-FC9BA30E5A18}" srcOrd="0" destOrd="0" presId="urn:microsoft.com/office/officeart/2005/8/layout/hProcess9"/>
    <dgm:cxn modelId="{85996D70-61F5-43D4-AA0B-D67012880D69}" type="presParOf" srcId="{DC5229D9-0DB8-4F93-BCE0-3F4E98922C2E}" destId="{8CDE08FF-9C0C-4C75-A59D-F71D932034CF}" srcOrd="1" destOrd="0" presId="urn:microsoft.com/office/officeart/2005/8/layout/hProcess9"/>
    <dgm:cxn modelId="{55B7D622-4F87-4D52-AB79-AD09838218F3}" type="presParOf" srcId="{DC5229D9-0DB8-4F93-BCE0-3F4E98922C2E}" destId="{1239795A-C152-43BD-A869-E96D0EE12BE8}" srcOrd="2" destOrd="0" presId="urn:microsoft.com/office/officeart/2005/8/layout/hProcess9"/>
    <dgm:cxn modelId="{7513E3A9-559D-4218-A211-EDFC81D0B0FA}" type="presParOf" srcId="{DC5229D9-0DB8-4F93-BCE0-3F4E98922C2E}" destId="{339134D8-E638-4072-8C85-D218C6BA962D}" srcOrd="3" destOrd="0" presId="urn:microsoft.com/office/officeart/2005/8/layout/hProcess9"/>
    <dgm:cxn modelId="{FB32AA54-8095-44E6-90C8-90B794426375}" type="presParOf" srcId="{DC5229D9-0DB8-4F93-BCE0-3F4E98922C2E}" destId="{8A8C35D4-6976-4C21-9A75-4D07749080E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D4C52-4CE3-4679-9838-FDE0FE86C53B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776B7C50-8784-4EEC-97C1-817D2D268664}">
      <dgm:prSet phldrT="[Texte]"/>
      <dgm:spPr/>
      <dgm:t>
        <a:bodyPr/>
        <a:lstStyle/>
        <a:p>
          <a:r>
            <a:rPr lang="fr-CA" dirty="0">
              <a:solidFill>
                <a:srgbClr val="F0D47F"/>
              </a:solidFill>
            </a:rPr>
            <a:t>Participante 1</a:t>
          </a:r>
          <a:r>
            <a:rPr lang="fr-CA" dirty="0"/>
            <a:t> </a:t>
          </a:r>
        </a:p>
      </dgm:t>
    </dgm:pt>
    <dgm:pt modelId="{B7F80A92-36DD-47F4-A8C1-1283A7773B60}" type="parTrans" cxnId="{C3979988-6FBE-4721-A262-1B07212C582C}">
      <dgm:prSet/>
      <dgm:spPr/>
      <dgm:t>
        <a:bodyPr/>
        <a:lstStyle/>
        <a:p>
          <a:endParaRPr lang="fr-CA"/>
        </a:p>
      </dgm:t>
    </dgm:pt>
    <dgm:pt modelId="{E69A6709-3BC7-42D0-B97C-1E2C55C6402E}" type="sibTrans" cxnId="{C3979988-6FBE-4721-A262-1B07212C582C}">
      <dgm:prSet/>
      <dgm:spPr/>
      <dgm:t>
        <a:bodyPr/>
        <a:lstStyle/>
        <a:p>
          <a:endParaRPr lang="fr-CA"/>
        </a:p>
      </dgm:t>
    </dgm:pt>
    <dgm:pt modelId="{3103E697-D7B2-4BEA-99D3-B25502991D14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Continuer ses études comme </a:t>
          </a:r>
          <a:r>
            <a:rPr lang="fr-CA" sz="1400" b="1" kern="1200" dirty="0">
              <a:latin typeface="Arial"/>
              <a:ea typeface="+mn-ea"/>
              <a:cs typeface="+mn-cs"/>
            </a:rPr>
            <a:t>infirmière auxiliaire auprès des enfants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</dgm:t>
    </dgm:pt>
    <dgm:pt modelId="{71657766-CDCD-41E5-A411-AD4875D73484}" type="parTrans" cxnId="{5CD22595-2A9D-40BB-8C5B-132DC6309AA6}">
      <dgm:prSet/>
      <dgm:spPr/>
      <dgm:t>
        <a:bodyPr/>
        <a:lstStyle/>
        <a:p>
          <a:endParaRPr lang="fr-CA"/>
        </a:p>
      </dgm:t>
    </dgm:pt>
    <dgm:pt modelId="{578FA9F9-FB02-409D-8854-75D448C1ED42}" type="sibTrans" cxnId="{5CD22595-2A9D-40BB-8C5B-132DC6309AA6}">
      <dgm:prSet/>
      <dgm:spPr/>
      <dgm:t>
        <a:bodyPr/>
        <a:lstStyle/>
        <a:p>
          <a:endParaRPr lang="fr-CA"/>
        </a:p>
      </dgm:t>
    </dgm:pt>
    <dgm:pt modelId="{106EB9BB-C266-41B0-9957-AC16AE2F419C}">
      <dgm:prSet phldrT="[Texte]" custT="1"/>
      <dgm:spPr/>
      <dgm:t>
        <a:bodyPr/>
        <a:lstStyle/>
        <a:p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2</a:t>
          </a:r>
        </a:p>
      </dgm:t>
    </dgm:pt>
    <dgm:pt modelId="{CB21EE6A-97A0-40BA-B141-6C83608D9740}" type="parTrans" cxnId="{22F55C70-A80C-4A8A-B950-2B2EA93167B3}">
      <dgm:prSet/>
      <dgm:spPr/>
      <dgm:t>
        <a:bodyPr/>
        <a:lstStyle/>
        <a:p>
          <a:endParaRPr lang="fr-CA"/>
        </a:p>
      </dgm:t>
    </dgm:pt>
    <dgm:pt modelId="{DD0E478B-0A47-41CA-BADE-1339ECD1E967}" type="sibTrans" cxnId="{22F55C70-A80C-4A8A-B950-2B2EA93167B3}">
      <dgm:prSet/>
      <dgm:spPr/>
      <dgm:t>
        <a:bodyPr/>
        <a:lstStyle/>
        <a:p>
          <a:endParaRPr lang="fr-CA"/>
        </a:p>
      </dgm:t>
    </dgm:pt>
    <dgm:pt modelId="{9FB408A8-D0C7-45FC-9C8A-8FC7D413A0FF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Étudie actuellement dans le domaine de la </a:t>
          </a:r>
          <a:r>
            <a:rPr lang="fr-CA" sz="1400" b="1" kern="1200" dirty="0">
              <a:latin typeface="Arial"/>
              <a:ea typeface="+mn-ea"/>
              <a:cs typeface="+mn-cs"/>
            </a:rPr>
            <a:t>construction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</dgm:t>
    </dgm:pt>
    <dgm:pt modelId="{1EA734A2-5780-4D38-879B-CB42518347B6}" type="parTrans" cxnId="{81B01CB2-9FCE-4DA1-9F23-1CAA9E8E1923}">
      <dgm:prSet/>
      <dgm:spPr/>
      <dgm:t>
        <a:bodyPr/>
        <a:lstStyle/>
        <a:p>
          <a:endParaRPr lang="fr-CA"/>
        </a:p>
      </dgm:t>
    </dgm:pt>
    <dgm:pt modelId="{4F3C835E-6A11-4F3A-9391-69F54D0F61A9}" type="sibTrans" cxnId="{81B01CB2-9FCE-4DA1-9F23-1CAA9E8E1923}">
      <dgm:prSet/>
      <dgm:spPr/>
      <dgm:t>
        <a:bodyPr/>
        <a:lstStyle/>
        <a:p>
          <a:endParaRPr lang="fr-CA"/>
        </a:p>
      </dgm:t>
    </dgm:pt>
    <dgm:pt modelId="{FF91A14B-A782-4752-B80A-7CA7BE1E12F5}">
      <dgm:prSet phldrT="[Texte]" custT="1"/>
      <dgm:spPr/>
      <dgm:t>
        <a:bodyPr/>
        <a:lstStyle/>
        <a:p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3</a:t>
          </a:r>
        </a:p>
      </dgm:t>
    </dgm:pt>
    <dgm:pt modelId="{57A66D19-7554-4BBB-96F4-90F3C7DA798E}" type="parTrans" cxnId="{9ADC52F2-C389-461A-A84E-12E2B341678C}">
      <dgm:prSet/>
      <dgm:spPr/>
      <dgm:t>
        <a:bodyPr/>
        <a:lstStyle/>
        <a:p>
          <a:endParaRPr lang="fr-CA"/>
        </a:p>
      </dgm:t>
    </dgm:pt>
    <dgm:pt modelId="{8941A79F-FEDD-48FF-BF5F-044A145C1BF3}" type="sibTrans" cxnId="{9ADC52F2-C389-461A-A84E-12E2B341678C}">
      <dgm:prSet/>
      <dgm:spPr/>
      <dgm:t>
        <a:bodyPr/>
        <a:lstStyle/>
        <a:p>
          <a:endParaRPr lang="fr-CA"/>
        </a:p>
      </dgm:t>
    </dgm:pt>
    <dgm:pt modelId="{39D344EF-1451-4203-B327-3CD42E6D1E2D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développer sa propre entreprise sur la base de ses valeurs profondes et son amour de la nature : </a:t>
          </a:r>
          <a:r>
            <a:rPr lang="fr-CA" sz="1400" b="1" kern="1200" dirty="0">
              <a:latin typeface="Arial"/>
              <a:ea typeface="+mn-ea"/>
              <a:cs typeface="+mn-cs"/>
            </a:rPr>
            <a:t>ferme-auberge touristique en région </a:t>
          </a:r>
          <a:r>
            <a:rPr lang="fr-CA" sz="1400" kern="1200" dirty="0">
              <a:latin typeface="Arial"/>
              <a:ea typeface="+mn-ea"/>
              <a:cs typeface="+mn-cs"/>
            </a:rPr>
            <a:t>offrant des ateliers et des services de </a:t>
          </a:r>
          <a:r>
            <a:rPr lang="fr-CA" sz="1400" b="1" kern="1200" dirty="0">
              <a:latin typeface="Arial"/>
              <a:ea typeface="+mn-ea"/>
              <a:cs typeface="+mn-cs"/>
            </a:rPr>
            <a:t>massothé-rapie</a:t>
          </a:r>
          <a:r>
            <a:rPr lang="fr-CA" sz="1400" kern="1200" dirty="0">
              <a:latin typeface="Arial"/>
              <a:ea typeface="+mn-ea"/>
              <a:cs typeface="+mn-cs"/>
            </a:rPr>
            <a:t> visant une clientèle de femmes.</a:t>
          </a:r>
        </a:p>
      </dgm:t>
    </dgm:pt>
    <dgm:pt modelId="{284B9FF9-0C5A-40C3-861A-9DC33EC38CA7}" type="parTrans" cxnId="{9A38ABA4-55B7-4D10-8F85-EBDA30FD7064}">
      <dgm:prSet/>
      <dgm:spPr/>
      <dgm:t>
        <a:bodyPr/>
        <a:lstStyle/>
        <a:p>
          <a:endParaRPr lang="fr-CA"/>
        </a:p>
      </dgm:t>
    </dgm:pt>
    <dgm:pt modelId="{CA3800C8-2AFC-474C-9B37-91CE6B7F050E}" type="sibTrans" cxnId="{9A38ABA4-55B7-4D10-8F85-EBDA30FD7064}">
      <dgm:prSet/>
      <dgm:spPr/>
      <dgm:t>
        <a:bodyPr/>
        <a:lstStyle/>
        <a:p>
          <a:endParaRPr lang="fr-CA"/>
        </a:p>
      </dgm:t>
    </dgm:pt>
    <dgm:pt modelId="{57135990-059D-4DFD-AC11-524E2ECACC4A}">
      <dgm:prSet phldrT="[Texte]" custT="1"/>
      <dgm:spPr/>
      <dgm:t>
        <a:bodyPr/>
        <a:lstStyle/>
        <a:p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5</a:t>
          </a:r>
        </a:p>
      </dgm:t>
    </dgm:pt>
    <dgm:pt modelId="{38A0C4CA-AFF4-4F8A-86A4-690BAB6723B0}" type="parTrans" cxnId="{B4C21515-BFA6-4C61-8DA8-D50942E5E62B}">
      <dgm:prSet/>
      <dgm:spPr/>
      <dgm:t>
        <a:bodyPr/>
        <a:lstStyle/>
        <a:p>
          <a:endParaRPr lang="fr-CA"/>
        </a:p>
      </dgm:t>
    </dgm:pt>
    <dgm:pt modelId="{5C3F1103-7532-42AF-B1D6-C0F302CEBDAD}" type="sibTrans" cxnId="{B4C21515-BFA6-4C61-8DA8-D50942E5E62B}">
      <dgm:prSet/>
      <dgm:spPr/>
      <dgm:t>
        <a:bodyPr/>
        <a:lstStyle/>
        <a:p>
          <a:endParaRPr lang="fr-CA"/>
        </a:p>
      </dgm:t>
    </dgm:pt>
    <dgm:pt modelId="{0E588D4C-5730-4DD2-8831-51ABADC2F74D}">
      <dgm:prSet phldrT="[Texte]" custT="1"/>
      <dgm:spPr/>
      <dgm:t>
        <a:bodyPr/>
        <a:lstStyle/>
        <a:p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 Participante 4</a:t>
          </a:r>
        </a:p>
      </dgm:t>
    </dgm:pt>
    <dgm:pt modelId="{C4C9DE6D-4350-4090-AE08-E3B63CC01A52}" type="parTrans" cxnId="{2BEEEBC2-95B3-45DA-B440-272469732D7D}">
      <dgm:prSet/>
      <dgm:spPr/>
      <dgm:t>
        <a:bodyPr/>
        <a:lstStyle/>
        <a:p>
          <a:endParaRPr lang="fr-CA"/>
        </a:p>
      </dgm:t>
    </dgm:pt>
    <dgm:pt modelId="{CA4AB9A6-4585-443D-A3DC-E728695D5FDF}" type="sibTrans" cxnId="{2BEEEBC2-95B3-45DA-B440-272469732D7D}">
      <dgm:prSet/>
      <dgm:spPr/>
      <dgm:t>
        <a:bodyPr/>
        <a:lstStyle/>
        <a:p>
          <a:endParaRPr lang="fr-CA"/>
        </a:p>
      </dgm:t>
    </dgm:pt>
    <dgm:pt modelId="{15EC10E9-4EFD-4F04-B683-09C14A93F181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devenir </a:t>
          </a:r>
          <a:r>
            <a:rPr lang="fr-CA" sz="1400" b="1" kern="1200" dirty="0">
              <a:latin typeface="Arial"/>
              <a:ea typeface="+mn-ea"/>
              <a:cs typeface="+mn-cs"/>
            </a:rPr>
            <a:t>intervenante psycho-sociale pour une clientèle de femmes immigrantes </a:t>
          </a:r>
          <a:r>
            <a:rPr lang="fr-CA" sz="1400" kern="1200" dirty="0">
              <a:latin typeface="Arial"/>
              <a:ea typeface="+mn-ea"/>
              <a:cs typeface="+mn-cs"/>
            </a:rPr>
            <a:t>pour donner suite à son travail dans son pays d’origine. </a:t>
          </a:r>
        </a:p>
      </dgm:t>
    </dgm:pt>
    <dgm:pt modelId="{7C8C4A21-336D-4945-961F-21CD629032CE}" type="parTrans" cxnId="{4988758A-D844-43DB-89AA-41313BD44AD2}">
      <dgm:prSet/>
      <dgm:spPr/>
      <dgm:t>
        <a:bodyPr/>
        <a:lstStyle/>
        <a:p>
          <a:endParaRPr lang="fr-CA"/>
        </a:p>
      </dgm:t>
    </dgm:pt>
    <dgm:pt modelId="{CDF70BEA-A1A9-4BCC-BD3A-905E9A561BFF}" type="sibTrans" cxnId="{4988758A-D844-43DB-89AA-41313BD44AD2}">
      <dgm:prSet/>
      <dgm:spPr/>
      <dgm:t>
        <a:bodyPr/>
        <a:lstStyle/>
        <a:p>
          <a:endParaRPr lang="fr-CA"/>
        </a:p>
      </dgm:t>
    </dgm:pt>
    <dgm:pt modelId="{2A8D44BE-DD04-454C-8ED2-9AB422FF7C7A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Travaille présentement en tant que cuisinière pour une MH. </a:t>
          </a:r>
        </a:p>
      </dgm:t>
    </dgm:pt>
    <dgm:pt modelId="{F99553B3-9C34-4A54-BE5B-CD1DDE806150}" type="parTrans" cxnId="{6C1FDAF9-5FAC-40A9-B370-1A9F6127637D}">
      <dgm:prSet/>
      <dgm:spPr/>
      <dgm:t>
        <a:bodyPr/>
        <a:lstStyle/>
        <a:p>
          <a:endParaRPr lang="fr-CA"/>
        </a:p>
      </dgm:t>
    </dgm:pt>
    <dgm:pt modelId="{2BBC408A-DC7A-4A8F-BC45-64FE29A20798}" type="sibTrans" cxnId="{6C1FDAF9-5FAC-40A9-B370-1A9F6127637D}">
      <dgm:prSet/>
      <dgm:spPr/>
      <dgm:t>
        <a:bodyPr/>
        <a:lstStyle/>
        <a:p>
          <a:endParaRPr lang="fr-CA"/>
        </a:p>
      </dgm:t>
    </dgm:pt>
    <dgm:pt modelId="{57EE557D-080C-4864-B5BC-0C34BE0845A3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Travaillera dans le milieu médical à moyen terme. </a:t>
          </a:r>
        </a:p>
      </dgm:t>
    </dgm:pt>
    <dgm:pt modelId="{4BC39053-16F7-4792-B1FF-9A398B72ECC0}" type="parTrans" cxnId="{CA858BC5-A287-476C-A070-305259BD2358}">
      <dgm:prSet/>
      <dgm:spPr/>
      <dgm:t>
        <a:bodyPr/>
        <a:lstStyle/>
        <a:p>
          <a:endParaRPr lang="fr-CA"/>
        </a:p>
      </dgm:t>
    </dgm:pt>
    <dgm:pt modelId="{65E01CD0-0EDB-4711-928C-FFF9D56F54ED}" type="sibTrans" cxnId="{CA858BC5-A287-476C-A070-305259BD2358}">
      <dgm:prSet/>
      <dgm:spPr/>
      <dgm:t>
        <a:bodyPr/>
        <a:lstStyle/>
        <a:p>
          <a:endParaRPr lang="fr-CA"/>
        </a:p>
      </dgm:t>
    </dgm:pt>
    <dgm:pt modelId="{52C8CEEA-51F5-4E91-8755-3647883BEDC7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À court terme souhaite étudier en secrétariat médical.</a:t>
          </a:r>
        </a:p>
      </dgm:t>
    </dgm:pt>
    <dgm:pt modelId="{952D18E5-D9EB-41CE-8EA8-37470F0EBE92}" type="parTrans" cxnId="{08832D76-2FA9-4E04-BC07-A5B4036DBE2C}">
      <dgm:prSet/>
      <dgm:spPr/>
      <dgm:t>
        <a:bodyPr/>
        <a:lstStyle/>
        <a:p>
          <a:endParaRPr lang="fr-CA"/>
        </a:p>
      </dgm:t>
    </dgm:pt>
    <dgm:pt modelId="{7924C0EB-C9A3-42A6-B06C-259A174C8C4B}" type="sibTrans" cxnId="{08832D76-2FA9-4E04-BC07-A5B4036DBE2C}">
      <dgm:prSet/>
      <dgm:spPr/>
      <dgm:t>
        <a:bodyPr/>
        <a:lstStyle/>
        <a:p>
          <a:endParaRPr lang="fr-CA"/>
        </a:p>
      </dgm:t>
    </dgm:pt>
    <dgm:pt modelId="{7D19AEB4-9371-4E67-BCBB-634C7761E573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Démarches éventuelles pour trouver un employeur ouvert à la présence des femmes dans le domaine et plan de formation.</a:t>
          </a:r>
        </a:p>
      </dgm:t>
    </dgm:pt>
    <dgm:pt modelId="{C7437C60-B16B-4FE9-8161-5F1BDB5FF26E}" type="parTrans" cxnId="{6EEA6296-60D4-44DB-8F16-30BF882567A7}">
      <dgm:prSet/>
      <dgm:spPr/>
      <dgm:t>
        <a:bodyPr/>
        <a:lstStyle/>
        <a:p>
          <a:endParaRPr lang="fr-CA"/>
        </a:p>
      </dgm:t>
    </dgm:pt>
    <dgm:pt modelId="{EF42CF5B-3473-438C-AE77-847A605E1580}" type="sibTrans" cxnId="{6EEA6296-60D4-44DB-8F16-30BF882567A7}">
      <dgm:prSet/>
      <dgm:spPr/>
      <dgm:t>
        <a:bodyPr/>
        <a:lstStyle/>
        <a:p>
          <a:endParaRPr lang="fr-CA"/>
        </a:p>
      </dgm:t>
    </dgm:pt>
    <dgm:pt modelId="{CD76B7BE-1EB2-4EB1-927E-F9A15312CEC2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y devenir </a:t>
          </a:r>
          <a:r>
            <a:rPr lang="fr-CA" sz="1350" b="1" kern="1200" dirty="0">
              <a:latin typeface="Arial"/>
              <a:ea typeface="+mn-ea"/>
              <a:cs typeface="+mn-cs"/>
            </a:rPr>
            <a:t>entrepreneure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</dgm:t>
    </dgm:pt>
    <dgm:pt modelId="{F87778BD-0D8F-443C-8D14-C05ADD0929A2}" type="parTrans" cxnId="{4766BA7C-A1BA-4BAC-9FBF-1CFE5F3FC44C}">
      <dgm:prSet/>
      <dgm:spPr/>
      <dgm:t>
        <a:bodyPr/>
        <a:lstStyle/>
        <a:p>
          <a:endParaRPr lang="fr-CA"/>
        </a:p>
      </dgm:t>
    </dgm:pt>
    <dgm:pt modelId="{892FCF2F-1E30-4C66-BD76-79CE8E6E3543}" type="sibTrans" cxnId="{4766BA7C-A1BA-4BAC-9FBF-1CFE5F3FC44C}">
      <dgm:prSet/>
      <dgm:spPr/>
      <dgm:t>
        <a:bodyPr/>
        <a:lstStyle/>
        <a:p>
          <a:endParaRPr lang="fr-CA"/>
        </a:p>
      </dgm:t>
    </dgm:pt>
    <dgm:pt modelId="{810E6560-4339-46C3-8173-DB552A5BE07B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Ira se chercher une formation en technique de travail social. </a:t>
          </a:r>
        </a:p>
      </dgm:t>
    </dgm:pt>
    <dgm:pt modelId="{3EC9B4DA-05D8-4475-B411-FD49ED1B2A5C}" type="parTrans" cxnId="{6A0A4DDA-C97B-47E2-9A1B-5675DE111E6F}">
      <dgm:prSet/>
      <dgm:spPr/>
      <dgm:t>
        <a:bodyPr/>
        <a:lstStyle/>
        <a:p>
          <a:endParaRPr lang="fr-CA"/>
        </a:p>
      </dgm:t>
    </dgm:pt>
    <dgm:pt modelId="{20CC1992-75D7-48EB-A1C9-9733FC81C96A}" type="sibTrans" cxnId="{6A0A4DDA-C97B-47E2-9A1B-5675DE111E6F}">
      <dgm:prSet/>
      <dgm:spPr/>
      <dgm:t>
        <a:bodyPr/>
        <a:lstStyle/>
        <a:p>
          <a:endParaRPr lang="fr-CA"/>
        </a:p>
      </dgm:t>
    </dgm:pt>
    <dgm:pt modelId="{5D7F40B2-1D1B-4653-B8F6-BB0930EA303E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</a:t>
          </a:r>
          <a:r>
            <a:rPr lang="fr-CA" sz="1400" b="1" kern="1200" dirty="0">
              <a:latin typeface="Arial"/>
              <a:ea typeface="+mn-ea"/>
              <a:cs typeface="+mn-cs"/>
            </a:rPr>
            <a:t>développer un jour sa propre pâtisserie</a:t>
          </a:r>
          <a:r>
            <a:rPr lang="fr-CA" sz="1400" kern="1200" dirty="0">
              <a:latin typeface="Arial"/>
              <a:ea typeface="+mn-ea"/>
              <a:cs typeface="+mn-cs"/>
            </a:rPr>
            <a:t>. </a:t>
          </a:r>
        </a:p>
      </dgm:t>
    </dgm:pt>
    <dgm:pt modelId="{1DBED817-50C6-4B54-8A5F-C035F505EED6}" type="parTrans" cxnId="{3BEB5994-8F0C-40D8-95BF-EAD7260E01B7}">
      <dgm:prSet/>
      <dgm:spPr/>
      <dgm:t>
        <a:bodyPr/>
        <a:lstStyle/>
        <a:p>
          <a:endParaRPr lang="fr-CA"/>
        </a:p>
      </dgm:t>
    </dgm:pt>
    <dgm:pt modelId="{4712A7F4-6D57-4A73-B7B1-012A9760E3EF}" type="sibTrans" cxnId="{3BEB5994-8F0C-40D8-95BF-EAD7260E01B7}">
      <dgm:prSet/>
      <dgm:spPr/>
      <dgm:t>
        <a:bodyPr/>
        <a:lstStyle/>
        <a:p>
          <a:endParaRPr lang="fr-CA"/>
        </a:p>
      </dgm:t>
    </dgm:pt>
    <dgm:pt modelId="{4B0B49B0-6082-46BD-9884-3889534BDE38}">
      <dgm:prSet phldrT="[Texte]"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En attendant, a le projet </a:t>
          </a:r>
          <a:r>
            <a:rPr lang="fr-CA" sz="1400" b="1" kern="1200" dirty="0">
              <a:latin typeface="Arial"/>
              <a:ea typeface="+mn-ea"/>
              <a:cs typeface="+mn-cs"/>
            </a:rPr>
            <a:t>d’apprendre l’anglais</a:t>
          </a:r>
          <a:r>
            <a:rPr lang="fr-CA" sz="1400" kern="1200" dirty="0">
              <a:latin typeface="Arial"/>
              <a:ea typeface="+mn-ea"/>
              <a:cs typeface="+mn-cs"/>
            </a:rPr>
            <a:t>, car elle souhaite mieux communiquer avec les autres femmes à la MH.</a:t>
          </a:r>
        </a:p>
      </dgm:t>
    </dgm:pt>
    <dgm:pt modelId="{C0804EB6-9721-46CD-A06E-6F29D241E316}" type="parTrans" cxnId="{5D9678F9-B83F-468D-AEAF-86637264DA4C}">
      <dgm:prSet/>
      <dgm:spPr/>
      <dgm:t>
        <a:bodyPr/>
        <a:lstStyle/>
        <a:p>
          <a:endParaRPr lang="fr-CA"/>
        </a:p>
      </dgm:t>
    </dgm:pt>
    <dgm:pt modelId="{B5A856D7-AA78-481A-B590-7E9B2E47C07F}" type="sibTrans" cxnId="{5D9678F9-B83F-468D-AEAF-86637264DA4C}">
      <dgm:prSet/>
      <dgm:spPr/>
      <dgm:t>
        <a:bodyPr/>
        <a:lstStyle/>
        <a:p>
          <a:endParaRPr lang="fr-CA"/>
        </a:p>
      </dgm:t>
    </dgm:pt>
    <dgm:pt modelId="{5FA8FDE0-697B-4A4C-8A36-A370B2988E47}" type="pres">
      <dgm:prSet presAssocID="{ADBD4C52-4CE3-4679-9838-FDE0FE86C53B}" presName="linearFlow" presStyleCnt="0">
        <dgm:presLayoutVars>
          <dgm:dir/>
          <dgm:animLvl val="lvl"/>
          <dgm:resizeHandles/>
        </dgm:presLayoutVars>
      </dgm:prSet>
      <dgm:spPr/>
    </dgm:pt>
    <dgm:pt modelId="{3A51C5F7-C9FB-4413-9F1A-DE4E1FA85117}" type="pres">
      <dgm:prSet presAssocID="{776B7C50-8784-4EEC-97C1-817D2D268664}" presName="compositeNode" presStyleCnt="0">
        <dgm:presLayoutVars>
          <dgm:bulletEnabled val="1"/>
        </dgm:presLayoutVars>
      </dgm:prSet>
      <dgm:spPr/>
    </dgm:pt>
    <dgm:pt modelId="{FB2DD08D-E0E9-49A3-8E4E-992151E636B7}" type="pres">
      <dgm:prSet presAssocID="{776B7C50-8784-4EEC-97C1-817D2D268664}" presName="imag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A4F54B-3543-4B9F-8A4F-635D98689993}" type="pres">
      <dgm:prSet presAssocID="{776B7C50-8784-4EEC-97C1-817D2D268664}" presName="childNode" presStyleLbl="node1" presStyleIdx="0" presStyleCnt="5">
        <dgm:presLayoutVars>
          <dgm:bulletEnabled val="1"/>
        </dgm:presLayoutVars>
      </dgm:prSet>
      <dgm:spPr/>
    </dgm:pt>
    <dgm:pt modelId="{0D7A6063-912B-4BC3-BC99-1596F4B251C5}" type="pres">
      <dgm:prSet presAssocID="{776B7C50-8784-4EEC-97C1-817D2D268664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D939F954-5510-4DD7-83B1-46C0192D634D}" type="pres">
      <dgm:prSet presAssocID="{E69A6709-3BC7-42D0-B97C-1E2C55C6402E}" presName="sibTrans" presStyleCnt="0"/>
      <dgm:spPr/>
    </dgm:pt>
    <dgm:pt modelId="{6205F89F-847E-4EEE-9F7A-C865331EEF79}" type="pres">
      <dgm:prSet presAssocID="{106EB9BB-C266-41B0-9957-AC16AE2F419C}" presName="compositeNode" presStyleCnt="0">
        <dgm:presLayoutVars>
          <dgm:bulletEnabled val="1"/>
        </dgm:presLayoutVars>
      </dgm:prSet>
      <dgm:spPr/>
    </dgm:pt>
    <dgm:pt modelId="{FBC93985-8677-4C57-8001-0C01599D1338}" type="pres">
      <dgm:prSet presAssocID="{106EB9BB-C266-41B0-9957-AC16AE2F419C}" presName="image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576770-9B32-4156-8035-EF5B6880E4EB}" type="pres">
      <dgm:prSet presAssocID="{106EB9BB-C266-41B0-9957-AC16AE2F419C}" presName="childNode" presStyleLbl="node1" presStyleIdx="1" presStyleCnt="5">
        <dgm:presLayoutVars>
          <dgm:bulletEnabled val="1"/>
        </dgm:presLayoutVars>
      </dgm:prSet>
      <dgm:spPr/>
    </dgm:pt>
    <dgm:pt modelId="{41C28DB7-A412-4B1F-91C8-4F9F7B251F28}" type="pres">
      <dgm:prSet presAssocID="{106EB9BB-C266-41B0-9957-AC16AE2F419C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A15FF172-0E1E-4132-B21E-743A5D69BCC0}" type="pres">
      <dgm:prSet presAssocID="{DD0E478B-0A47-41CA-BADE-1339ECD1E967}" presName="sibTrans" presStyleCnt="0"/>
      <dgm:spPr/>
    </dgm:pt>
    <dgm:pt modelId="{CB688135-1DD4-4225-8DB0-E48A725466FE}" type="pres">
      <dgm:prSet presAssocID="{FF91A14B-A782-4752-B80A-7CA7BE1E12F5}" presName="compositeNode" presStyleCnt="0">
        <dgm:presLayoutVars>
          <dgm:bulletEnabled val="1"/>
        </dgm:presLayoutVars>
      </dgm:prSet>
      <dgm:spPr/>
    </dgm:pt>
    <dgm:pt modelId="{A665B918-C762-428B-905E-3DC86EB63F4D}" type="pres">
      <dgm:prSet presAssocID="{FF91A14B-A782-4752-B80A-7CA7BE1E12F5}" presName="image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BB14CFF-A81F-46F2-BBDA-78D1DFF09C0D}" type="pres">
      <dgm:prSet presAssocID="{FF91A14B-A782-4752-B80A-7CA7BE1E12F5}" presName="childNode" presStyleLbl="node1" presStyleIdx="2" presStyleCnt="5">
        <dgm:presLayoutVars>
          <dgm:bulletEnabled val="1"/>
        </dgm:presLayoutVars>
      </dgm:prSet>
      <dgm:spPr/>
    </dgm:pt>
    <dgm:pt modelId="{CC6AD7CF-CB87-42A2-B737-E246A351382F}" type="pres">
      <dgm:prSet presAssocID="{FF91A14B-A782-4752-B80A-7CA7BE1E12F5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2E8358A9-03C3-4DFD-9667-9ED28A79E780}" type="pres">
      <dgm:prSet presAssocID="{8941A79F-FEDD-48FF-BF5F-044A145C1BF3}" presName="sibTrans" presStyleCnt="0"/>
      <dgm:spPr/>
    </dgm:pt>
    <dgm:pt modelId="{7ED5A227-8723-45D0-8D96-D463FD9BBA4B}" type="pres">
      <dgm:prSet presAssocID="{0E588D4C-5730-4DD2-8831-51ABADC2F74D}" presName="compositeNode" presStyleCnt="0">
        <dgm:presLayoutVars>
          <dgm:bulletEnabled val="1"/>
        </dgm:presLayoutVars>
      </dgm:prSet>
      <dgm:spPr/>
    </dgm:pt>
    <dgm:pt modelId="{64C12860-7DD5-4945-9C6E-101C2CBA9EA3}" type="pres">
      <dgm:prSet presAssocID="{0E588D4C-5730-4DD2-8831-51ABADC2F74D}" presName="image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F99B2C-A787-495A-A9EC-A20F5C27DA17}" type="pres">
      <dgm:prSet presAssocID="{0E588D4C-5730-4DD2-8831-51ABADC2F74D}" presName="childNode" presStyleLbl="node1" presStyleIdx="3" presStyleCnt="5">
        <dgm:presLayoutVars>
          <dgm:bulletEnabled val="1"/>
        </dgm:presLayoutVars>
      </dgm:prSet>
      <dgm:spPr/>
    </dgm:pt>
    <dgm:pt modelId="{4D12E933-0634-4D5B-8AFC-BD0A0AE154DC}" type="pres">
      <dgm:prSet presAssocID="{0E588D4C-5730-4DD2-8831-51ABADC2F74D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4301C764-2B43-4965-8B30-EF88276647B9}" type="pres">
      <dgm:prSet presAssocID="{CA4AB9A6-4585-443D-A3DC-E728695D5FDF}" presName="sibTrans" presStyleCnt="0"/>
      <dgm:spPr/>
    </dgm:pt>
    <dgm:pt modelId="{F6949496-2B60-41A6-8378-1C5B99431236}" type="pres">
      <dgm:prSet presAssocID="{57135990-059D-4DFD-AC11-524E2ECACC4A}" presName="compositeNode" presStyleCnt="0">
        <dgm:presLayoutVars>
          <dgm:bulletEnabled val="1"/>
        </dgm:presLayoutVars>
      </dgm:prSet>
      <dgm:spPr/>
    </dgm:pt>
    <dgm:pt modelId="{5808A742-CAE1-46A6-BA6C-BE8E55E775A3}" type="pres">
      <dgm:prSet presAssocID="{57135990-059D-4DFD-AC11-524E2ECACC4A}" presName="imag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C4C0F7-CC70-4E5B-A288-5314B4F827EF}" type="pres">
      <dgm:prSet presAssocID="{57135990-059D-4DFD-AC11-524E2ECACC4A}" presName="childNode" presStyleLbl="node1" presStyleIdx="4" presStyleCnt="5">
        <dgm:presLayoutVars>
          <dgm:bulletEnabled val="1"/>
        </dgm:presLayoutVars>
      </dgm:prSet>
      <dgm:spPr/>
    </dgm:pt>
    <dgm:pt modelId="{AF44BBEB-F189-4F16-B836-9F42AE106AF7}" type="pres">
      <dgm:prSet presAssocID="{57135990-059D-4DFD-AC11-524E2ECACC4A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48382B01-6A1D-4470-B311-02A13E13FC31}" type="presOf" srcId="{810E6560-4339-46C3-8173-DB552A5BE07B}" destId="{64F99B2C-A787-495A-A9EC-A20F5C27DA17}" srcOrd="0" destOrd="1" presId="urn:microsoft.com/office/officeart/2005/8/layout/hList2"/>
    <dgm:cxn modelId="{B4C21515-BFA6-4C61-8DA8-D50942E5E62B}" srcId="{ADBD4C52-4CE3-4679-9838-FDE0FE86C53B}" destId="{57135990-059D-4DFD-AC11-524E2ECACC4A}" srcOrd="4" destOrd="0" parTransId="{38A0C4CA-AFF4-4F8A-86A4-690BAB6723B0}" sibTransId="{5C3F1103-7532-42AF-B1D6-C0F302CEBDAD}"/>
    <dgm:cxn modelId="{7BF2761C-69C4-4841-8C4D-D11E29E889E1}" type="presOf" srcId="{CD76B7BE-1EB2-4EB1-927E-F9A15312CEC2}" destId="{EA576770-9B32-4156-8035-EF5B6880E4EB}" srcOrd="0" destOrd="1" presId="urn:microsoft.com/office/officeart/2005/8/layout/hList2"/>
    <dgm:cxn modelId="{E924953D-395B-4B5F-BD72-0C65EF3F8FAB}" type="presOf" srcId="{52C8CEEA-51F5-4E91-8755-3647883BEDC7}" destId="{B8A4F54B-3543-4B9F-8A4F-635D98689993}" srcOrd="0" destOrd="2" presId="urn:microsoft.com/office/officeart/2005/8/layout/hList2"/>
    <dgm:cxn modelId="{99F46966-B747-4678-AB3A-70AA4137CC5A}" type="presOf" srcId="{9FB408A8-D0C7-45FC-9C8A-8FC7D413A0FF}" destId="{EA576770-9B32-4156-8035-EF5B6880E4EB}" srcOrd="0" destOrd="0" presId="urn:microsoft.com/office/officeart/2005/8/layout/hList2"/>
    <dgm:cxn modelId="{22F55C70-A80C-4A8A-B950-2B2EA93167B3}" srcId="{ADBD4C52-4CE3-4679-9838-FDE0FE86C53B}" destId="{106EB9BB-C266-41B0-9957-AC16AE2F419C}" srcOrd="1" destOrd="0" parTransId="{CB21EE6A-97A0-40BA-B141-6C83608D9740}" sibTransId="{DD0E478B-0A47-41CA-BADE-1339ECD1E967}"/>
    <dgm:cxn modelId="{08832D76-2FA9-4E04-BC07-A5B4036DBE2C}" srcId="{776B7C50-8784-4EEC-97C1-817D2D268664}" destId="{52C8CEEA-51F5-4E91-8755-3647883BEDC7}" srcOrd="2" destOrd="0" parTransId="{952D18E5-D9EB-41CE-8EA8-37470F0EBE92}" sibTransId="{7924C0EB-C9A3-42A6-B06C-259A174C8C4B}"/>
    <dgm:cxn modelId="{4766BA7C-A1BA-4BAC-9FBF-1CFE5F3FC44C}" srcId="{106EB9BB-C266-41B0-9957-AC16AE2F419C}" destId="{CD76B7BE-1EB2-4EB1-927E-F9A15312CEC2}" srcOrd="1" destOrd="0" parTransId="{F87778BD-0D8F-443C-8D14-C05ADD0929A2}" sibTransId="{892FCF2F-1E30-4C66-BD76-79CE8E6E3543}"/>
    <dgm:cxn modelId="{C3979988-6FBE-4721-A262-1B07212C582C}" srcId="{ADBD4C52-4CE3-4679-9838-FDE0FE86C53B}" destId="{776B7C50-8784-4EEC-97C1-817D2D268664}" srcOrd="0" destOrd="0" parTransId="{B7F80A92-36DD-47F4-A8C1-1283A7773B60}" sibTransId="{E69A6709-3BC7-42D0-B97C-1E2C55C6402E}"/>
    <dgm:cxn modelId="{CB531A89-11DA-4EDA-AA47-F81A66D20F6E}" type="presOf" srcId="{5D7F40B2-1D1B-4653-B8F6-BB0930EA303E}" destId="{56C4C0F7-CC70-4E5B-A288-5314B4F827EF}" srcOrd="0" destOrd="1" presId="urn:microsoft.com/office/officeart/2005/8/layout/hList2"/>
    <dgm:cxn modelId="{4988758A-D844-43DB-89AA-41313BD44AD2}" srcId="{0E588D4C-5730-4DD2-8831-51ABADC2F74D}" destId="{15EC10E9-4EFD-4F04-B683-09C14A93F181}" srcOrd="0" destOrd="0" parTransId="{7C8C4A21-336D-4945-961F-21CD629032CE}" sibTransId="{CDF70BEA-A1A9-4BCC-BD3A-905E9A561BFF}"/>
    <dgm:cxn modelId="{E3F2A78E-7369-491F-8233-4444AFD76423}" type="presOf" srcId="{7D19AEB4-9371-4E67-BCBB-634C7761E573}" destId="{EA576770-9B32-4156-8035-EF5B6880E4EB}" srcOrd="0" destOrd="2" presId="urn:microsoft.com/office/officeart/2005/8/layout/hList2"/>
    <dgm:cxn modelId="{E572EC8F-228D-4CFC-9B4B-D9DFB6FB4074}" type="presOf" srcId="{3103E697-D7B2-4BEA-99D3-B25502991D14}" destId="{B8A4F54B-3543-4B9F-8A4F-635D98689993}" srcOrd="0" destOrd="0" presId="urn:microsoft.com/office/officeart/2005/8/layout/hList2"/>
    <dgm:cxn modelId="{DEF7AF91-2C02-4F6C-8218-A7744E17C157}" type="presOf" srcId="{39D344EF-1451-4203-B327-3CD42E6D1E2D}" destId="{CBB14CFF-A81F-46F2-BBDA-78D1DFF09C0D}" srcOrd="0" destOrd="0" presId="urn:microsoft.com/office/officeart/2005/8/layout/hList2"/>
    <dgm:cxn modelId="{C9723A92-AF7E-4004-9344-68046600A763}" type="presOf" srcId="{2A8D44BE-DD04-454C-8ED2-9AB422FF7C7A}" destId="{56C4C0F7-CC70-4E5B-A288-5314B4F827EF}" srcOrd="0" destOrd="0" presId="urn:microsoft.com/office/officeart/2005/8/layout/hList2"/>
    <dgm:cxn modelId="{DDA85B93-1E46-46A5-AE46-0B6E98AEC168}" type="presOf" srcId="{106EB9BB-C266-41B0-9957-AC16AE2F419C}" destId="{41C28DB7-A412-4B1F-91C8-4F9F7B251F28}" srcOrd="0" destOrd="0" presId="urn:microsoft.com/office/officeart/2005/8/layout/hList2"/>
    <dgm:cxn modelId="{3BEB5994-8F0C-40D8-95BF-EAD7260E01B7}" srcId="{57135990-059D-4DFD-AC11-524E2ECACC4A}" destId="{5D7F40B2-1D1B-4653-B8F6-BB0930EA303E}" srcOrd="1" destOrd="0" parTransId="{1DBED817-50C6-4B54-8A5F-C035F505EED6}" sibTransId="{4712A7F4-6D57-4A73-B7B1-012A9760E3EF}"/>
    <dgm:cxn modelId="{5CD22595-2A9D-40BB-8C5B-132DC6309AA6}" srcId="{776B7C50-8784-4EEC-97C1-817D2D268664}" destId="{3103E697-D7B2-4BEA-99D3-B25502991D14}" srcOrd="0" destOrd="0" parTransId="{71657766-CDCD-41E5-A411-AD4875D73484}" sibTransId="{578FA9F9-FB02-409D-8854-75D448C1ED42}"/>
    <dgm:cxn modelId="{6EEA6296-60D4-44DB-8F16-30BF882567A7}" srcId="{106EB9BB-C266-41B0-9957-AC16AE2F419C}" destId="{7D19AEB4-9371-4E67-BCBB-634C7761E573}" srcOrd="2" destOrd="0" parTransId="{C7437C60-B16B-4FE9-8161-5F1BDB5FF26E}" sibTransId="{EF42CF5B-3473-438C-AE77-847A605E1580}"/>
    <dgm:cxn modelId="{57AA219E-643C-4657-AFF4-F2222F290527}" type="presOf" srcId="{776B7C50-8784-4EEC-97C1-817D2D268664}" destId="{0D7A6063-912B-4BC3-BC99-1596F4B251C5}" srcOrd="0" destOrd="0" presId="urn:microsoft.com/office/officeart/2005/8/layout/hList2"/>
    <dgm:cxn modelId="{69AC77A4-827C-4230-885D-180D833615E6}" type="presOf" srcId="{FF91A14B-A782-4752-B80A-7CA7BE1E12F5}" destId="{CC6AD7CF-CB87-42A2-B737-E246A351382F}" srcOrd="0" destOrd="0" presId="urn:microsoft.com/office/officeart/2005/8/layout/hList2"/>
    <dgm:cxn modelId="{9A38ABA4-55B7-4D10-8F85-EBDA30FD7064}" srcId="{FF91A14B-A782-4752-B80A-7CA7BE1E12F5}" destId="{39D344EF-1451-4203-B327-3CD42E6D1E2D}" srcOrd="0" destOrd="0" parTransId="{284B9FF9-0C5A-40C3-861A-9DC33EC38CA7}" sibTransId="{CA3800C8-2AFC-474C-9B37-91CE6B7F050E}"/>
    <dgm:cxn modelId="{B1C3A2AC-7D1D-4469-8F4A-BDCBA8D2C10E}" type="presOf" srcId="{ADBD4C52-4CE3-4679-9838-FDE0FE86C53B}" destId="{5FA8FDE0-697B-4A4C-8A36-A370B2988E47}" srcOrd="0" destOrd="0" presId="urn:microsoft.com/office/officeart/2005/8/layout/hList2"/>
    <dgm:cxn modelId="{81B01CB2-9FCE-4DA1-9F23-1CAA9E8E1923}" srcId="{106EB9BB-C266-41B0-9957-AC16AE2F419C}" destId="{9FB408A8-D0C7-45FC-9C8A-8FC7D413A0FF}" srcOrd="0" destOrd="0" parTransId="{1EA734A2-5780-4D38-879B-CB42518347B6}" sibTransId="{4F3C835E-6A11-4F3A-9391-69F54D0F61A9}"/>
    <dgm:cxn modelId="{2BEEEBC2-95B3-45DA-B440-272469732D7D}" srcId="{ADBD4C52-4CE3-4679-9838-FDE0FE86C53B}" destId="{0E588D4C-5730-4DD2-8831-51ABADC2F74D}" srcOrd="3" destOrd="0" parTransId="{C4C9DE6D-4350-4090-AE08-E3B63CC01A52}" sibTransId="{CA4AB9A6-4585-443D-A3DC-E728695D5FDF}"/>
    <dgm:cxn modelId="{CA858BC5-A287-476C-A070-305259BD2358}" srcId="{776B7C50-8784-4EEC-97C1-817D2D268664}" destId="{57EE557D-080C-4864-B5BC-0C34BE0845A3}" srcOrd="1" destOrd="0" parTransId="{4BC39053-16F7-4792-B1FF-9A398B72ECC0}" sibTransId="{65E01CD0-0EDB-4711-928C-FFF9D56F54ED}"/>
    <dgm:cxn modelId="{6A0A4DDA-C97B-47E2-9A1B-5675DE111E6F}" srcId="{0E588D4C-5730-4DD2-8831-51ABADC2F74D}" destId="{810E6560-4339-46C3-8173-DB552A5BE07B}" srcOrd="1" destOrd="0" parTransId="{3EC9B4DA-05D8-4475-B411-FD49ED1B2A5C}" sibTransId="{20CC1992-75D7-48EB-A1C9-9733FC81C96A}"/>
    <dgm:cxn modelId="{7A3F3EE1-37DA-418B-9AA1-0C941CC7A459}" type="presOf" srcId="{4B0B49B0-6082-46BD-9884-3889534BDE38}" destId="{56C4C0F7-CC70-4E5B-A288-5314B4F827EF}" srcOrd="0" destOrd="2" presId="urn:microsoft.com/office/officeart/2005/8/layout/hList2"/>
    <dgm:cxn modelId="{D6286EE1-FF6D-429E-BABE-134F9B493C61}" type="presOf" srcId="{15EC10E9-4EFD-4F04-B683-09C14A93F181}" destId="{64F99B2C-A787-495A-A9EC-A20F5C27DA17}" srcOrd="0" destOrd="0" presId="urn:microsoft.com/office/officeart/2005/8/layout/hList2"/>
    <dgm:cxn modelId="{8860BAE9-17D8-4F51-AAE2-ABD743C92F46}" type="presOf" srcId="{0E588D4C-5730-4DD2-8831-51ABADC2F74D}" destId="{4D12E933-0634-4D5B-8AFC-BD0A0AE154DC}" srcOrd="0" destOrd="0" presId="urn:microsoft.com/office/officeart/2005/8/layout/hList2"/>
    <dgm:cxn modelId="{F703E2F1-E652-4CCE-B4CF-8E2F1E2E7175}" type="presOf" srcId="{57135990-059D-4DFD-AC11-524E2ECACC4A}" destId="{AF44BBEB-F189-4F16-B836-9F42AE106AF7}" srcOrd="0" destOrd="0" presId="urn:microsoft.com/office/officeart/2005/8/layout/hList2"/>
    <dgm:cxn modelId="{9ADC52F2-C389-461A-A84E-12E2B341678C}" srcId="{ADBD4C52-4CE3-4679-9838-FDE0FE86C53B}" destId="{FF91A14B-A782-4752-B80A-7CA7BE1E12F5}" srcOrd="2" destOrd="0" parTransId="{57A66D19-7554-4BBB-96F4-90F3C7DA798E}" sibTransId="{8941A79F-FEDD-48FF-BF5F-044A145C1BF3}"/>
    <dgm:cxn modelId="{1C10B9F4-205B-422D-ADAB-C561665A1704}" type="presOf" srcId="{57EE557D-080C-4864-B5BC-0C34BE0845A3}" destId="{B8A4F54B-3543-4B9F-8A4F-635D98689993}" srcOrd="0" destOrd="1" presId="urn:microsoft.com/office/officeart/2005/8/layout/hList2"/>
    <dgm:cxn modelId="{5D9678F9-B83F-468D-AEAF-86637264DA4C}" srcId="{57135990-059D-4DFD-AC11-524E2ECACC4A}" destId="{4B0B49B0-6082-46BD-9884-3889534BDE38}" srcOrd="2" destOrd="0" parTransId="{C0804EB6-9721-46CD-A06E-6F29D241E316}" sibTransId="{B5A856D7-AA78-481A-B590-7E9B2E47C07F}"/>
    <dgm:cxn modelId="{6C1FDAF9-5FAC-40A9-B370-1A9F6127637D}" srcId="{57135990-059D-4DFD-AC11-524E2ECACC4A}" destId="{2A8D44BE-DD04-454C-8ED2-9AB422FF7C7A}" srcOrd="0" destOrd="0" parTransId="{F99553B3-9C34-4A54-BE5B-CD1DDE806150}" sibTransId="{2BBC408A-DC7A-4A8F-BC45-64FE29A20798}"/>
    <dgm:cxn modelId="{DDDB286E-9C35-4078-8DB0-71EDF6B6EE27}" type="presParOf" srcId="{5FA8FDE0-697B-4A4C-8A36-A370B2988E47}" destId="{3A51C5F7-C9FB-4413-9F1A-DE4E1FA85117}" srcOrd="0" destOrd="0" presId="urn:microsoft.com/office/officeart/2005/8/layout/hList2"/>
    <dgm:cxn modelId="{2A73FB9A-93AE-48AE-86F0-7F4952D9EE18}" type="presParOf" srcId="{3A51C5F7-C9FB-4413-9F1A-DE4E1FA85117}" destId="{FB2DD08D-E0E9-49A3-8E4E-992151E636B7}" srcOrd="0" destOrd="0" presId="urn:microsoft.com/office/officeart/2005/8/layout/hList2"/>
    <dgm:cxn modelId="{7F87E408-2943-46F1-BDF3-6004F033B691}" type="presParOf" srcId="{3A51C5F7-C9FB-4413-9F1A-DE4E1FA85117}" destId="{B8A4F54B-3543-4B9F-8A4F-635D98689993}" srcOrd="1" destOrd="0" presId="urn:microsoft.com/office/officeart/2005/8/layout/hList2"/>
    <dgm:cxn modelId="{A4EA84C5-281F-42E3-ABD0-02573B20B945}" type="presParOf" srcId="{3A51C5F7-C9FB-4413-9F1A-DE4E1FA85117}" destId="{0D7A6063-912B-4BC3-BC99-1596F4B251C5}" srcOrd="2" destOrd="0" presId="urn:microsoft.com/office/officeart/2005/8/layout/hList2"/>
    <dgm:cxn modelId="{6C8398F4-4EEB-44A3-AFCD-8E07A095104B}" type="presParOf" srcId="{5FA8FDE0-697B-4A4C-8A36-A370B2988E47}" destId="{D939F954-5510-4DD7-83B1-46C0192D634D}" srcOrd="1" destOrd="0" presId="urn:microsoft.com/office/officeart/2005/8/layout/hList2"/>
    <dgm:cxn modelId="{1C5452A0-038B-4092-B6D6-E41CF66207F6}" type="presParOf" srcId="{5FA8FDE0-697B-4A4C-8A36-A370B2988E47}" destId="{6205F89F-847E-4EEE-9F7A-C865331EEF79}" srcOrd="2" destOrd="0" presId="urn:microsoft.com/office/officeart/2005/8/layout/hList2"/>
    <dgm:cxn modelId="{15E3B87B-F79E-4BA9-B3AE-A7D0DBAEDE68}" type="presParOf" srcId="{6205F89F-847E-4EEE-9F7A-C865331EEF79}" destId="{FBC93985-8677-4C57-8001-0C01599D1338}" srcOrd="0" destOrd="0" presId="urn:microsoft.com/office/officeart/2005/8/layout/hList2"/>
    <dgm:cxn modelId="{6B334B37-CE1F-4547-B301-F79CFA6F7A8D}" type="presParOf" srcId="{6205F89F-847E-4EEE-9F7A-C865331EEF79}" destId="{EA576770-9B32-4156-8035-EF5B6880E4EB}" srcOrd="1" destOrd="0" presId="urn:microsoft.com/office/officeart/2005/8/layout/hList2"/>
    <dgm:cxn modelId="{0A72B124-9734-4391-8474-C6A7F8022C98}" type="presParOf" srcId="{6205F89F-847E-4EEE-9F7A-C865331EEF79}" destId="{41C28DB7-A412-4B1F-91C8-4F9F7B251F28}" srcOrd="2" destOrd="0" presId="urn:microsoft.com/office/officeart/2005/8/layout/hList2"/>
    <dgm:cxn modelId="{7FFAE6EF-F03D-49FE-A573-C8BF4D3E9479}" type="presParOf" srcId="{5FA8FDE0-697B-4A4C-8A36-A370B2988E47}" destId="{A15FF172-0E1E-4132-B21E-743A5D69BCC0}" srcOrd="3" destOrd="0" presId="urn:microsoft.com/office/officeart/2005/8/layout/hList2"/>
    <dgm:cxn modelId="{78FFB15C-3139-40CD-9120-1919F3E9298D}" type="presParOf" srcId="{5FA8FDE0-697B-4A4C-8A36-A370B2988E47}" destId="{CB688135-1DD4-4225-8DB0-E48A725466FE}" srcOrd="4" destOrd="0" presId="urn:microsoft.com/office/officeart/2005/8/layout/hList2"/>
    <dgm:cxn modelId="{B54949E8-3C6A-43E4-A59F-04735667E71C}" type="presParOf" srcId="{CB688135-1DD4-4225-8DB0-E48A725466FE}" destId="{A665B918-C762-428B-905E-3DC86EB63F4D}" srcOrd="0" destOrd="0" presId="urn:microsoft.com/office/officeart/2005/8/layout/hList2"/>
    <dgm:cxn modelId="{3492211F-9D95-473D-AFB4-4635F0FC11CE}" type="presParOf" srcId="{CB688135-1DD4-4225-8DB0-E48A725466FE}" destId="{CBB14CFF-A81F-46F2-BBDA-78D1DFF09C0D}" srcOrd="1" destOrd="0" presId="urn:microsoft.com/office/officeart/2005/8/layout/hList2"/>
    <dgm:cxn modelId="{26FA68A1-DB5D-4D52-93B6-F15E45DAE579}" type="presParOf" srcId="{CB688135-1DD4-4225-8DB0-E48A725466FE}" destId="{CC6AD7CF-CB87-42A2-B737-E246A351382F}" srcOrd="2" destOrd="0" presId="urn:microsoft.com/office/officeart/2005/8/layout/hList2"/>
    <dgm:cxn modelId="{C712A452-828C-4D66-8F21-EB1A2BC5E992}" type="presParOf" srcId="{5FA8FDE0-697B-4A4C-8A36-A370B2988E47}" destId="{2E8358A9-03C3-4DFD-9667-9ED28A79E780}" srcOrd="5" destOrd="0" presId="urn:microsoft.com/office/officeart/2005/8/layout/hList2"/>
    <dgm:cxn modelId="{AB41A6DC-56CC-4C4D-9250-37B066CED5E4}" type="presParOf" srcId="{5FA8FDE0-697B-4A4C-8A36-A370B2988E47}" destId="{7ED5A227-8723-45D0-8D96-D463FD9BBA4B}" srcOrd="6" destOrd="0" presId="urn:microsoft.com/office/officeart/2005/8/layout/hList2"/>
    <dgm:cxn modelId="{6DDE3076-F7FF-4044-A237-C1174CF8D829}" type="presParOf" srcId="{7ED5A227-8723-45D0-8D96-D463FD9BBA4B}" destId="{64C12860-7DD5-4945-9C6E-101C2CBA9EA3}" srcOrd="0" destOrd="0" presId="urn:microsoft.com/office/officeart/2005/8/layout/hList2"/>
    <dgm:cxn modelId="{AFA19B08-A072-47A7-9A68-19591AF41241}" type="presParOf" srcId="{7ED5A227-8723-45D0-8D96-D463FD9BBA4B}" destId="{64F99B2C-A787-495A-A9EC-A20F5C27DA17}" srcOrd="1" destOrd="0" presId="urn:microsoft.com/office/officeart/2005/8/layout/hList2"/>
    <dgm:cxn modelId="{B6C87366-9FA5-4A2B-A1B6-8C0AA01BA8DF}" type="presParOf" srcId="{7ED5A227-8723-45D0-8D96-D463FD9BBA4B}" destId="{4D12E933-0634-4D5B-8AFC-BD0A0AE154DC}" srcOrd="2" destOrd="0" presId="urn:microsoft.com/office/officeart/2005/8/layout/hList2"/>
    <dgm:cxn modelId="{DF72FA89-E788-42A1-A23F-FD0E72EC6788}" type="presParOf" srcId="{5FA8FDE0-697B-4A4C-8A36-A370B2988E47}" destId="{4301C764-2B43-4965-8B30-EF88276647B9}" srcOrd="7" destOrd="0" presId="urn:microsoft.com/office/officeart/2005/8/layout/hList2"/>
    <dgm:cxn modelId="{76B2FDA6-C236-46F4-8605-DB65DD93496C}" type="presParOf" srcId="{5FA8FDE0-697B-4A4C-8A36-A370B2988E47}" destId="{F6949496-2B60-41A6-8378-1C5B99431236}" srcOrd="8" destOrd="0" presId="urn:microsoft.com/office/officeart/2005/8/layout/hList2"/>
    <dgm:cxn modelId="{4A1313BE-8863-4D76-9A61-A3DC18E08B4C}" type="presParOf" srcId="{F6949496-2B60-41A6-8378-1C5B99431236}" destId="{5808A742-CAE1-46A6-BA6C-BE8E55E775A3}" srcOrd="0" destOrd="0" presId="urn:microsoft.com/office/officeart/2005/8/layout/hList2"/>
    <dgm:cxn modelId="{CD9F6278-EF14-4B2B-844B-147EB5FBA43F}" type="presParOf" srcId="{F6949496-2B60-41A6-8378-1C5B99431236}" destId="{56C4C0F7-CC70-4E5B-A288-5314B4F827EF}" srcOrd="1" destOrd="0" presId="urn:microsoft.com/office/officeart/2005/8/layout/hList2"/>
    <dgm:cxn modelId="{06644AEC-BED5-4E4E-B671-4B9F4CCE2971}" type="presParOf" srcId="{F6949496-2B60-41A6-8378-1C5B99431236}" destId="{AF44BBEB-F189-4F16-B836-9F42AE106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B20C3-9082-4713-9D0A-CB5BE3304541}">
      <dsp:nvSpPr>
        <dsp:cNvPr id="0" name=""/>
        <dsp:cNvSpPr/>
      </dsp:nvSpPr>
      <dsp:spPr>
        <a:xfrm rot="10800000">
          <a:off x="1130307" y="513"/>
          <a:ext cx="3628257" cy="8656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746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Isabelle Privé, M.Éd. </a:t>
          </a:r>
          <a:r>
            <a:rPr lang="fr-CA" sz="1200" b="0" kern="1200" dirty="0">
              <a:solidFill>
                <a:schemeClr val="bg1"/>
              </a:solidFill>
            </a:rPr>
            <a:t>Conseillère d’orientation; Instigatrice, coordonnatrice et chargée de projet, UQAM; Responsable de </a:t>
          </a:r>
          <a:r>
            <a:rPr lang="fr-CA" sz="1200" b="0" kern="1200" dirty="0">
              <a:solidFill>
                <a:schemeClr val="accent5">
                  <a:lumMod val="50000"/>
                </a:schemeClr>
              </a:solidFill>
            </a:rPr>
            <a:t>l’opérationnalisation du projet</a:t>
          </a:r>
        </a:p>
      </dsp:txBody>
      <dsp:txXfrm rot="10800000">
        <a:off x="1346730" y="513"/>
        <a:ext cx="3411834" cy="865691"/>
      </dsp:txXfrm>
    </dsp:sp>
    <dsp:sp modelId="{632D199C-2EB0-4BE3-9EC4-10B0A396C1F7}">
      <dsp:nvSpPr>
        <dsp:cNvPr id="0" name=""/>
        <dsp:cNvSpPr/>
      </dsp:nvSpPr>
      <dsp:spPr>
        <a:xfrm>
          <a:off x="697461" y="513"/>
          <a:ext cx="865691" cy="86569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5805-DF10-4AF0-B9B2-1B4620708D64}">
      <dsp:nvSpPr>
        <dsp:cNvPr id="0" name=""/>
        <dsp:cNvSpPr/>
      </dsp:nvSpPr>
      <dsp:spPr>
        <a:xfrm rot="10800000">
          <a:off x="1130307" y="1124620"/>
          <a:ext cx="3628257" cy="8656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746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Louis Cournoyer, Ph.D., </a:t>
          </a:r>
          <a:r>
            <a:rPr lang="fr-CA" sz="1200" kern="1200" dirty="0">
              <a:solidFill>
                <a:schemeClr val="bg1"/>
              </a:solidFill>
            </a:rPr>
            <a:t>Professeur-chercheur en counseling de carrière à l’UQAM; Conseiller d’orientation; </a:t>
          </a:r>
          <a:r>
            <a:rPr lang="fr-CA" sz="1200" kern="1200" dirty="0">
              <a:solidFill>
                <a:schemeClr val="accent5">
                  <a:lumMod val="50000"/>
                </a:schemeClr>
              </a:solidFill>
            </a:rPr>
            <a:t>Chercheur responsable du projet </a:t>
          </a:r>
        </a:p>
      </dsp:txBody>
      <dsp:txXfrm rot="10800000">
        <a:off x="1346730" y="1124620"/>
        <a:ext cx="3411834" cy="865691"/>
      </dsp:txXfrm>
    </dsp:sp>
    <dsp:sp modelId="{1B26625D-2354-43B9-AF26-07AD865E1404}">
      <dsp:nvSpPr>
        <dsp:cNvPr id="0" name=""/>
        <dsp:cNvSpPr/>
      </dsp:nvSpPr>
      <dsp:spPr>
        <a:xfrm>
          <a:off x="697461" y="1124620"/>
          <a:ext cx="865691" cy="86569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471E3-CD31-41B5-9BDA-5245C37C6698}">
      <dsp:nvSpPr>
        <dsp:cNvPr id="0" name=""/>
        <dsp:cNvSpPr/>
      </dsp:nvSpPr>
      <dsp:spPr>
        <a:xfrm rot="10800000">
          <a:off x="1130307" y="2248726"/>
          <a:ext cx="3628257" cy="8656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746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Lise Lachance, Ph.D., </a:t>
          </a:r>
          <a:r>
            <a:rPr lang="fr-CA" sz="1200" kern="1200" dirty="0">
              <a:solidFill>
                <a:schemeClr val="bg1"/>
              </a:solidFill>
            </a:rPr>
            <a:t>Professeure-chercheure en counseling de carrière à l’UQAM; Psychologue; </a:t>
          </a:r>
          <a:r>
            <a:rPr lang="fr-CA" sz="1200" kern="1200" dirty="0">
              <a:solidFill>
                <a:schemeClr val="accent5">
                  <a:lumMod val="50000"/>
                </a:schemeClr>
              </a:solidFill>
            </a:rPr>
            <a:t>Cochercheure</a:t>
          </a:r>
          <a:r>
            <a:rPr lang="fr-CA" sz="1200" kern="1200" dirty="0">
              <a:solidFill>
                <a:schemeClr val="bg1"/>
              </a:solidFill>
            </a:rPr>
            <a:t> dans le projet</a:t>
          </a:r>
        </a:p>
      </dsp:txBody>
      <dsp:txXfrm rot="10800000">
        <a:off x="1346730" y="2248726"/>
        <a:ext cx="3411834" cy="865691"/>
      </dsp:txXfrm>
    </dsp:sp>
    <dsp:sp modelId="{4A0EFA07-E7FB-41C8-A4FE-9F1BCAA12CC9}">
      <dsp:nvSpPr>
        <dsp:cNvPr id="0" name=""/>
        <dsp:cNvSpPr/>
      </dsp:nvSpPr>
      <dsp:spPr>
        <a:xfrm>
          <a:off x="697461" y="2248726"/>
          <a:ext cx="865691" cy="865691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B20C3-9082-4713-9D0A-CB5BE3304541}">
      <dsp:nvSpPr>
        <dsp:cNvPr id="0" name=""/>
        <dsp:cNvSpPr/>
      </dsp:nvSpPr>
      <dsp:spPr>
        <a:xfrm rot="10800000">
          <a:off x="1202371" y="378"/>
          <a:ext cx="3923081" cy="8569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2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Gaëlle Fedida, Ph.D., </a:t>
          </a:r>
          <a:r>
            <a:rPr lang="fr-CA" sz="1200" b="0" kern="1200" dirty="0">
              <a:solidFill>
                <a:schemeClr val="accent5">
                  <a:lumMod val="50000"/>
                </a:schemeClr>
              </a:solidFill>
            </a:rPr>
            <a:t>Coordonnatrice à l’Alliance</a:t>
          </a:r>
          <a:r>
            <a:rPr lang="fr-CA" sz="1200" b="0" kern="1200" dirty="0">
              <a:solidFill>
                <a:schemeClr val="bg1"/>
              </a:solidFill>
            </a:rPr>
            <a:t> des maisons de 2</a:t>
          </a:r>
          <a:r>
            <a:rPr lang="fr-CA" sz="1200" b="0" kern="1200" baseline="30000" dirty="0">
              <a:solidFill>
                <a:schemeClr val="bg1"/>
              </a:solidFill>
            </a:rPr>
            <a:t>e</a:t>
          </a:r>
          <a:r>
            <a:rPr lang="fr-CA" sz="1200" b="0" kern="1200" dirty="0">
              <a:solidFill>
                <a:schemeClr val="bg1"/>
              </a:solidFill>
            </a:rPr>
            <a:t> étape pour femmes et enfants victimes de violence conjugale; Membre partenaire au projet</a:t>
          </a:r>
        </a:p>
      </dsp:txBody>
      <dsp:txXfrm rot="10800000">
        <a:off x="1416597" y="378"/>
        <a:ext cx="3708855" cy="856906"/>
      </dsp:txXfrm>
    </dsp:sp>
    <dsp:sp modelId="{632D199C-2EB0-4BE3-9EC4-10B0A396C1F7}">
      <dsp:nvSpPr>
        <dsp:cNvPr id="0" name=""/>
        <dsp:cNvSpPr/>
      </dsp:nvSpPr>
      <dsp:spPr>
        <a:xfrm>
          <a:off x="773917" y="378"/>
          <a:ext cx="856906" cy="85690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5805-DF10-4AF0-B9B2-1B4620708D64}">
      <dsp:nvSpPr>
        <dsp:cNvPr id="0" name=""/>
        <dsp:cNvSpPr/>
      </dsp:nvSpPr>
      <dsp:spPr>
        <a:xfrm rot="10800000">
          <a:off x="1202371" y="1113077"/>
          <a:ext cx="3923081" cy="8569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2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Chloé Deraiche, </a:t>
          </a:r>
          <a:r>
            <a:rPr lang="fr-CA" sz="1200" b="0" kern="1200" dirty="0">
              <a:solidFill>
                <a:schemeClr val="accent5">
                  <a:lumMod val="50000"/>
                </a:schemeClr>
              </a:solidFill>
            </a:rPr>
            <a:t>Présidente de l’Alliance</a:t>
          </a:r>
          <a:r>
            <a:rPr lang="fr-CA" sz="1200" b="0" kern="1200" dirty="0">
              <a:solidFill>
                <a:schemeClr val="bg1"/>
              </a:solidFill>
            </a:rPr>
            <a:t>; Directrice </a:t>
          </a:r>
          <a:r>
            <a:rPr lang="fr-CA" sz="1200" kern="1200" dirty="0">
              <a:solidFill>
                <a:schemeClr val="bg1"/>
              </a:solidFill>
            </a:rPr>
            <a:t>de la Maison Flora Tristan (ressource ayant participé au projet pilote); </a:t>
          </a:r>
          <a:r>
            <a:rPr lang="fr-CA" sz="1200" b="0" kern="1200" dirty="0">
              <a:solidFill>
                <a:schemeClr val="bg1"/>
              </a:solidFill>
            </a:rPr>
            <a:t>Membre partenaire au projet</a:t>
          </a:r>
          <a:endParaRPr lang="fr-CA" sz="1200" kern="1200" dirty="0">
            <a:solidFill>
              <a:schemeClr val="bg1"/>
            </a:solidFill>
          </a:endParaRPr>
        </a:p>
      </dsp:txBody>
      <dsp:txXfrm rot="10800000">
        <a:off x="1416597" y="1113077"/>
        <a:ext cx="3708855" cy="856906"/>
      </dsp:txXfrm>
    </dsp:sp>
    <dsp:sp modelId="{1B26625D-2354-43B9-AF26-07AD865E1404}">
      <dsp:nvSpPr>
        <dsp:cNvPr id="0" name=""/>
        <dsp:cNvSpPr/>
      </dsp:nvSpPr>
      <dsp:spPr>
        <a:xfrm>
          <a:off x="773917" y="1113077"/>
          <a:ext cx="856906" cy="85690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471E3-CD31-41B5-9BDA-5245C37C6698}">
      <dsp:nvSpPr>
        <dsp:cNvPr id="0" name=""/>
        <dsp:cNvSpPr/>
      </dsp:nvSpPr>
      <dsp:spPr>
        <a:xfrm rot="10800000">
          <a:off x="1202371" y="2225777"/>
          <a:ext cx="3923081" cy="8569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2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1" kern="1200" dirty="0">
              <a:solidFill>
                <a:schemeClr val="bg1"/>
              </a:solidFill>
            </a:rPr>
            <a:t>Mélisande Dorion-Laurendeau, </a:t>
          </a:r>
          <a:r>
            <a:rPr lang="fr-CA" sz="1200" b="0" kern="1200" dirty="0">
              <a:solidFill>
                <a:schemeClr val="accent5">
                  <a:lumMod val="50000"/>
                </a:schemeClr>
              </a:solidFill>
            </a:rPr>
            <a:t>Agente de liaison</a:t>
          </a:r>
          <a:r>
            <a:rPr lang="fr-CA" sz="1200" b="0" kern="1200" dirty="0">
              <a:solidFill>
                <a:schemeClr val="bg1"/>
              </a:solidFill>
            </a:rPr>
            <a:t> et soutien à l’intervention pour l’Alliance; Membre partenaire représentant l’Alliance Mh2</a:t>
          </a:r>
        </a:p>
      </dsp:txBody>
      <dsp:txXfrm rot="10800000">
        <a:off x="1416597" y="2225777"/>
        <a:ext cx="3708855" cy="856906"/>
      </dsp:txXfrm>
    </dsp:sp>
    <dsp:sp modelId="{4A0EFA07-E7FB-41C8-A4FE-9F1BCAA12CC9}">
      <dsp:nvSpPr>
        <dsp:cNvPr id="0" name=""/>
        <dsp:cNvSpPr/>
      </dsp:nvSpPr>
      <dsp:spPr>
        <a:xfrm>
          <a:off x="773917" y="2225777"/>
          <a:ext cx="856906" cy="85690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310CE-AE1D-4010-9539-16FEA62FA3C4}">
      <dsp:nvSpPr>
        <dsp:cNvPr id="0" name=""/>
        <dsp:cNvSpPr/>
      </dsp:nvSpPr>
      <dsp:spPr>
        <a:xfrm rot="10800000">
          <a:off x="1202371" y="3338477"/>
          <a:ext cx="3923081" cy="856906"/>
        </a:xfrm>
        <a:prstGeom prst="homePlat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87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4100" kern="1200" dirty="0">
            <a:solidFill>
              <a:schemeClr val="bg1"/>
            </a:solidFill>
          </a:endParaRPr>
        </a:p>
      </dsp:txBody>
      <dsp:txXfrm rot="10800000">
        <a:off x="1416597" y="3338477"/>
        <a:ext cx="3708855" cy="856906"/>
      </dsp:txXfrm>
    </dsp:sp>
    <dsp:sp modelId="{F03B04C2-5593-46A1-A716-B8F9B1D187E2}">
      <dsp:nvSpPr>
        <dsp:cNvPr id="0" name=""/>
        <dsp:cNvSpPr/>
      </dsp:nvSpPr>
      <dsp:spPr>
        <a:xfrm>
          <a:off x="773917" y="3338477"/>
          <a:ext cx="856906" cy="856906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72BFE-493B-4EEE-8723-269681DA9C98}">
      <dsp:nvSpPr>
        <dsp:cNvPr id="0" name=""/>
        <dsp:cNvSpPr/>
      </dsp:nvSpPr>
      <dsp:spPr>
        <a:xfrm>
          <a:off x="803161" y="0"/>
          <a:ext cx="9102502" cy="4938215"/>
        </a:xfrm>
        <a:prstGeom prst="rightArrow">
          <a:avLst/>
        </a:prstGeom>
        <a:solidFill>
          <a:srgbClr val="DFD7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70728-F29E-4EB8-94E7-FC9BA30E5A18}">
      <dsp:nvSpPr>
        <dsp:cNvPr id="0" name=""/>
        <dsp:cNvSpPr/>
      </dsp:nvSpPr>
      <dsp:spPr>
        <a:xfrm>
          <a:off x="0" y="1481464"/>
          <a:ext cx="3212647" cy="1975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bg1"/>
              </a:solidFill>
            </a:rPr>
            <a:t>Recension d’écrits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i="1" kern="1200" dirty="0"/>
            <a:t>Les besoins en orientation de carrière de femmes victimes de violence conjugale au Québec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 dirty="0">
              <a:solidFill>
                <a:schemeClr val="accent4">
                  <a:lumMod val="50000"/>
                </a:schemeClr>
              </a:solidFill>
            </a:rPr>
            <a:t>Hiver 2016</a:t>
          </a:r>
        </a:p>
      </dsp:txBody>
      <dsp:txXfrm>
        <a:off x="96426" y="1577890"/>
        <a:ext cx="3019795" cy="1782434"/>
      </dsp:txXfrm>
    </dsp:sp>
    <dsp:sp modelId="{1239795A-C152-43BD-A869-E96D0EE12BE8}">
      <dsp:nvSpPr>
        <dsp:cNvPr id="0" name=""/>
        <dsp:cNvSpPr/>
      </dsp:nvSpPr>
      <dsp:spPr>
        <a:xfrm>
          <a:off x="3748089" y="1481464"/>
          <a:ext cx="3212647" cy="1975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588"/>
            </a:spcAft>
            <a:buNone/>
          </a:pPr>
          <a:r>
            <a:rPr lang="fr-CA" sz="1800" b="1" kern="1200" dirty="0">
              <a:solidFill>
                <a:schemeClr val="bg1"/>
              </a:solidFill>
            </a:rPr>
            <a:t>Projet pilote</a:t>
          </a:r>
          <a:br>
            <a:rPr lang="fr-CA" sz="1500" b="1" kern="1200" dirty="0"/>
          </a:br>
          <a:br>
            <a:rPr lang="fr-CA" sz="800" b="1" kern="1200" dirty="0"/>
          </a:br>
          <a:r>
            <a:rPr lang="fr-CA" sz="1400" b="1" kern="1200" dirty="0"/>
            <a:t>Partenariat avec l’Alliance</a:t>
          </a:r>
          <a:br>
            <a:rPr lang="fr-CA" sz="1400" b="1" kern="1200" dirty="0"/>
          </a:br>
          <a:r>
            <a:rPr lang="fr-CA" sz="1400" b="1" kern="1200" dirty="0"/>
            <a:t>(2 MH2 / 8 participantes)    </a:t>
          </a:r>
          <a:br>
            <a:rPr lang="fr-CA" sz="1500" b="1" kern="1200" dirty="0"/>
          </a:br>
          <a:endParaRPr lang="fr-CA" sz="14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588"/>
            </a:spcAft>
            <a:buNone/>
          </a:pPr>
          <a:r>
            <a:rPr lang="fr-CA" sz="1500" b="1" kern="12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Automne 2016</a:t>
          </a:r>
        </a:p>
      </dsp:txBody>
      <dsp:txXfrm>
        <a:off x="3844515" y="1577890"/>
        <a:ext cx="3019795" cy="1782434"/>
      </dsp:txXfrm>
    </dsp:sp>
    <dsp:sp modelId="{8A8C35D4-6976-4C21-9A75-4D07749080E3}">
      <dsp:nvSpPr>
        <dsp:cNvPr id="0" name=""/>
        <dsp:cNvSpPr/>
      </dsp:nvSpPr>
      <dsp:spPr>
        <a:xfrm>
          <a:off x="7496178" y="1481464"/>
          <a:ext cx="3212647" cy="1975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bg1"/>
              </a:solidFill>
            </a:rPr>
            <a:t>Subvention du MEES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/>
            <a:t>Développement du programme et accompagnement de femmes </a:t>
          </a:r>
          <a:br>
            <a:rPr lang="fr-CA" sz="1500" b="1" kern="1200" dirty="0"/>
          </a:br>
          <a:endParaRPr lang="fr-CA" sz="9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CA" sz="900" kern="1200" dirty="0"/>
          </a:br>
          <a:r>
            <a:rPr lang="fr-CA" sz="1500" b="1" kern="1200" dirty="0">
              <a:solidFill>
                <a:schemeClr val="accent1">
                  <a:lumMod val="50000"/>
                </a:schemeClr>
              </a:solidFill>
            </a:rPr>
            <a:t>Depuis septembre 2018</a:t>
          </a:r>
        </a:p>
      </dsp:txBody>
      <dsp:txXfrm>
        <a:off x="7592604" y="1577890"/>
        <a:ext cx="3019795" cy="1782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6063-912B-4BC3-BC99-1596F4B251C5}">
      <dsp:nvSpPr>
        <dsp:cNvPr id="0" name=""/>
        <dsp:cNvSpPr/>
      </dsp:nvSpPr>
      <dsp:spPr>
        <a:xfrm rot="16200000">
          <a:off x="-1897484" y="2758449"/>
          <a:ext cx="4226560" cy="30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73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>
              <a:solidFill>
                <a:srgbClr val="F0D47F"/>
              </a:solidFill>
            </a:rPr>
            <a:t>Participante 1</a:t>
          </a:r>
          <a:r>
            <a:rPr lang="fr-CA" sz="2300" kern="1200" dirty="0"/>
            <a:t> </a:t>
          </a:r>
        </a:p>
      </dsp:txBody>
      <dsp:txXfrm>
        <a:off x="-1897484" y="2758449"/>
        <a:ext cx="4226560" cy="306971"/>
      </dsp:txXfrm>
    </dsp:sp>
    <dsp:sp modelId="{B8A4F54B-3543-4B9F-8A4F-635D98689993}">
      <dsp:nvSpPr>
        <dsp:cNvPr id="0" name=""/>
        <dsp:cNvSpPr/>
      </dsp:nvSpPr>
      <dsp:spPr>
        <a:xfrm>
          <a:off x="369281" y="798654"/>
          <a:ext cx="1529045" cy="42265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707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Continuer ses études comme </a:t>
          </a:r>
          <a:r>
            <a:rPr lang="fr-CA" sz="1400" b="1" kern="1200" dirty="0">
              <a:latin typeface="Arial"/>
              <a:ea typeface="+mn-ea"/>
              <a:cs typeface="+mn-cs"/>
            </a:rPr>
            <a:t>infirmière auxiliaire auprès des enfants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Travaillera dans le milieu médical à moyen terme.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À court terme souhaite étudier en secrétariat médical.</a:t>
          </a:r>
        </a:p>
      </dsp:txBody>
      <dsp:txXfrm>
        <a:off x="369281" y="798654"/>
        <a:ext cx="1529045" cy="4226560"/>
      </dsp:txXfrm>
    </dsp:sp>
    <dsp:sp modelId="{FB2DD08D-E0E9-49A3-8E4E-992151E636B7}">
      <dsp:nvSpPr>
        <dsp:cNvPr id="0" name=""/>
        <dsp:cNvSpPr/>
      </dsp:nvSpPr>
      <dsp:spPr>
        <a:xfrm>
          <a:off x="62309" y="393451"/>
          <a:ext cx="613943" cy="61394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C28DB7-A412-4B1F-91C8-4F9F7B251F28}">
      <dsp:nvSpPr>
        <dsp:cNvPr id="0" name=""/>
        <dsp:cNvSpPr/>
      </dsp:nvSpPr>
      <dsp:spPr>
        <a:xfrm rot="16200000">
          <a:off x="337762" y="2758449"/>
          <a:ext cx="4226560" cy="30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73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2</a:t>
          </a:r>
        </a:p>
      </dsp:txBody>
      <dsp:txXfrm>
        <a:off x="337762" y="2758449"/>
        <a:ext cx="4226560" cy="306971"/>
      </dsp:txXfrm>
    </dsp:sp>
    <dsp:sp modelId="{EA576770-9B32-4156-8035-EF5B6880E4EB}">
      <dsp:nvSpPr>
        <dsp:cNvPr id="0" name=""/>
        <dsp:cNvSpPr/>
      </dsp:nvSpPr>
      <dsp:spPr>
        <a:xfrm>
          <a:off x="2604528" y="798654"/>
          <a:ext cx="1529045" cy="4226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707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Étudie actuellement dans le domaine de la </a:t>
          </a:r>
          <a:r>
            <a:rPr lang="fr-CA" sz="1400" b="1" kern="1200" dirty="0">
              <a:latin typeface="Arial"/>
              <a:ea typeface="+mn-ea"/>
              <a:cs typeface="+mn-cs"/>
            </a:rPr>
            <a:t>construction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y devenir </a:t>
          </a:r>
          <a:r>
            <a:rPr lang="fr-CA" sz="1350" b="1" kern="1200" dirty="0">
              <a:latin typeface="Arial"/>
              <a:ea typeface="+mn-ea"/>
              <a:cs typeface="+mn-cs"/>
            </a:rPr>
            <a:t>entrepreneure</a:t>
          </a:r>
          <a:r>
            <a:rPr lang="fr-CA" sz="1400" kern="1200" dirty="0">
              <a:latin typeface="Arial"/>
              <a:ea typeface="+mn-ea"/>
              <a:cs typeface="+mn-cs"/>
            </a:rPr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Démarches éventuelles pour trouver un employeur ouvert à la présence des femmes dans le domaine et plan de formation.</a:t>
          </a:r>
        </a:p>
      </dsp:txBody>
      <dsp:txXfrm>
        <a:off x="2604528" y="798654"/>
        <a:ext cx="1529045" cy="4226560"/>
      </dsp:txXfrm>
    </dsp:sp>
    <dsp:sp modelId="{FBC93985-8677-4C57-8001-0C01599D1338}">
      <dsp:nvSpPr>
        <dsp:cNvPr id="0" name=""/>
        <dsp:cNvSpPr/>
      </dsp:nvSpPr>
      <dsp:spPr>
        <a:xfrm>
          <a:off x="2297556" y="393451"/>
          <a:ext cx="613943" cy="61394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6AD7CF-CB87-42A2-B737-E246A351382F}">
      <dsp:nvSpPr>
        <dsp:cNvPr id="0" name=""/>
        <dsp:cNvSpPr/>
      </dsp:nvSpPr>
      <dsp:spPr>
        <a:xfrm rot="16200000">
          <a:off x="2573009" y="2758449"/>
          <a:ext cx="4226560" cy="30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73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3</a:t>
          </a:r>
        </a:p>
      </dsp:txBody>
      <dsp:txXfrm>
        <a:off x="2573009" y="2758449"/>
        <a:ext cx="4226560" cy="306971"/>
      </dsp:txXfrm>
    </dsp:sp>
    <dsp:sp modelId="{CBB14CFF-A81F-46F2-BBDA-78D1DFF09C0D}">
      <dsp:nvSpPr>
        <dsp:cNvPr id="0" name=""/>
        <dsp:cNvSpPr/>
      </dsp:nvSpPr>
      <dsp:spPr>
        <a:xfrm>
          <a:off x="4839775" y="798654"/>
          <a:ext cx="1529045" cy="42265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707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développer sa propre entreprise sur la base de ses valeurs profondes et son amour de la nature : </a:t>
          </a:r>
          <a:r>
            <a:rPr lang="fr-CA" sz="1400" b="1" kern="1200" dirty="0">
              <a:latin typeface="Arial"/>
              <a:ea typeface="+mn-ea"/>
              <a:cs typeface="+mn-cs"/>
            </a:rPr>
            <a:t>ferme-auberge touristique en région </a:t>
          </a:r>
          <a:r>
            <a:rPr lang="fr-CA" sz="1400" kern="1200" dirty="0">
              <a:latin typeface="Arial"/>
              <a:ea typeface="+mn-ea"/>
              <a:cs typeface="+mn-cs"/>
            </a:rPr>
            <a:t>offrant des ateliers et des services de </a:t>
          </a:r>
          <a:r>
            <a:rPr lang="fr-CA" sz="1400" b="1" kern="1200" dirty="0">
              <a:latin typeface="Arial"/>
              <a:ea typeface="+mn-ea"/>
              <a:cs typeface="+mn-cs"/>
            </a:rPr>
            <a:t>massothé-rapie</a:t>
          </a:r>
          <a:r>
            <a:rPr lang="fr-CA" sz="1400" kern="1200" dirty="0">
              <a:latin typeface="Arial"/>
              <a:ea typeface="+mn-ea"/>
              <a:cs typeface="+mn-cs"/>
            </a:rPr>
            <a:t> visant une clientèle de femmes.</a:t>
          </a:r>
        </a:p>
      </dsp:txBody>
      <dsp:txXfrm>
        <a:off x="4839775" y="798654"/>
        <a:ext cx="1529045" cy="4226560"/>
      </dsp:txXfrm>
    </dsp:sp>
    <dsp:sp modelId="{A665B918-C762-428B-905E-3DC86EB63F4D}">
      <dsp:nvSpPr>
        <dsp:cNvPr id="0" name=""/>
        <dsp:cNvSpPr/>
      </dsp:nvSpPr>
      <dsp:spPr>
        <a:xfrm>
          <a:off x="4532804" y="393451"/>
          <a:ext cx="613943" cy="61394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12E933-0634-4D5B-8AFC-BD0A0AE154DC}">
      <dsp:nvSpPr>
        <dsp:cNvPr id="0" name=""/>
        <dsp:cNvSpPr/>
      </dsp:nvSpPr>
      <dsp:spPr>
        <a:xfrm rot="16200000">
          <a:off x="4808257" y="2758449"/>
          <a:ext cx="4226560" cy="30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73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 Participante 4</a:t>
          </a:r>
        </a:p>
      </dsp:txBody>
      <dsp:txXfrm>
        <a:off x="4808257" y="2758449"/>
        <a:ext cx="4226560" cy="306971"/>
      </dsp:txXfrm>
    </dsp:sp>
    <dsp:sp modelId="{64F99B2C-A787-495A-A9EC-A20F5C27DA17}">
      <dsp:nvSpPr>
        <dsp:cNvPr id="0" name=""/>
        <dsp:cNvSpPr/>
      </dsp:nvSpPr>
      <dsp:spPr>
        <a:xfrm>
          <a:off x="7075023" y="798654"/>
          <a:ext cx="1529045" cy="42265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707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devenir </a:t>
          </a:r>
          <a:r>
            <a:rPr lang="fr-CA" sz="1400" b="1" kern="1200" dirty="0">
              <a:latin typeface="Arial"/>
              <a:ea typeface="+mn-ea"/>
              <a:cs typeface="+mn-cs"/>
            </a:rPr>
            <a:t>intervenante psycho-sociale pour une clientèle de femmes immigrantes </a:t>
          </a:r>
          <a:r>
            <a:rPr lang="fr-CA" sz="1400" kern="1200" dirty="0">
              <a:latin typeface="Arial"/>
              <a:ea typeface="+mn-ea"/>
              <a:cs typeface="+mn-cs"/>
            </a:rPr>
            <a:t>pour donner suite à son travail dans son pays d’origine.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Ira se chercher une formation en technique de travail social. </a:t>
          </a:r>
        </a:p>
      </dsp:txBody>
      <dsp:txXfrm>
        <a:off x="7075023" y="798654"/>
        <a:ext cx="1529045" cy="4226560"/>
      </dsp:txXfrm>
    </dsp:sp>
    <dsp:sp modelId="{64C12860-7DD5-4945-9C6E-101C2CBA9EA3}">
      <dsp:nvSpPr>
        <dsp:cNvPr id="0" name=""/>
        <dsp:cNvSpPr/>
      </dsp:nvSpPr>
      <dsp:spPr>
        <a:xfrm>
          <a:off x="6768051" y="393451"/>
          <a:ext cx="613943" cy="613943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44BBEB-F189-4F16-B836-9F42AE106AF7}">
      <dsp:nvSpPr>
        <dsp:cNvPr id="0" name=""/>
        <dsp:cNvSpPr/>
      </dsp:nvSpPr>
      <dsp:spPr>
        <a:xfrm rot="16200000">
          <a:off x="7043504" y="2758449"/>
          <a:ext cx="4226560" cy="30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0732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 </a:t>
          </a:r>
          <a:r>
            <a:rPr lang="fr-CA" sz="2300" kern="1200" dirty="0">
              <a:solidFill>
                <a:srgbClr val="F0D47F"/>
              </a:solidFill>
              <a:latin typeface="Arial"/>
              <a:ea typeface="+mn-ea"/>
              <a:cs typeface="+mn-cs"/>
            </a:rPr>
            <a:t>Participante 5</a:t>
          </a:r>
        </a:p>
      </dsp:txBody>
      <dsp:txXfrm>
        <a:off x="7043504" y="2758449"/>
        <a:ext cx="4226560" cy="306971"/>
      </dsp:txXfrm>
    </dsp:sp>
    <dsp:sp modelId="{56C4C0F7-CC70-4E5B-A288-5314B4F827EF}">
      <dsp:nvSpPr>
        <dsp:cNvPr id="0" name=""/>
        <dsp:cNvSpPr/>
      </dsp:nvSpPr>
      <dsp:spPr>
        <a:xfrm>
          <a:off x="9310270" y="798654"/>
          <a:ext cx="1529045" cy="42265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2707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Travaille présentement en tant que cuisinière pour une MH.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Souhaite </a:t>
          </a:r>
          <a:r>
            <a:rPr lang="fr-CA" sz="1400" b="1" kern="1200" dirty="0">
              <a:latin typeface="Arial"/>
              <a:ea typeface="+mn-ea"/>
              <a:cs typeface="+mn-cs"/>
            </a:rPr>
            <a:t>développer un jour sa propre pâtisserie</a:t>
          </a:r>
          <a:r>
            <a:rPr lang="fr-CA" sz="1400" kern="1200" dirty="0">
              <a:latin typeface="Arial"/>
              <a:ea typeface="+mn-ea"/>
              <a:cs typeface="+mn-cs"/>
            </a:rPr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>
              <a:latin typeface="Arial"/>
              <a:ea typeface="+mn-ea"/>
              <a:cs typeface="+mn-cs"/>
            </a:rPr>
            <a:t>En attendant, a le projet </a:t>
          </a:r>
          <a:r>
            <a:rPr lang="fr-CA" sz="1400" b="1" kern="1200" dirty="0">
              <a:latin typeface="Arial"/>
              <a:ea typeface="+mn-ea"/>
              <a:cs typeface="+mn-cs"/>
            </a:rPr>
            <a:t>d’apprendre l’anglais</a:t>
          </a:r>
          <a:r>
            <a:rPr lang="fr-CA" sz="1400" kern="1200" dirty="0">
              <a:latin typeface="Arial"/>
              <a:ea typeface="+mn-ea"/>
              <a:cs typeface="+mn-cs"/>
            </a:rPr>
            <a:t>, car elle souhaite mieux communiquer avec les autres femmes à la MH.</a:t>
          </a:r>
        </a:p>
      </dsp:txBody>
      <dsp:txXfrm>
        <a:off x="9310270" y="798654"/>
        <a:ext cx="1529045" cy="4226560"/>
      </dsp:txXfrm>
    </dsp:sp>
    <dsp:sp modelId="{5808A742-CAE1-46A6-BA6C-BE8E55E775A3}">
      <dsp:nvSpPr>
        <dsp:cNvPr id="0" name=""/>
        <dsp:cNvSpPr/>
      </dsp:nvSpPr>
      <dsp:spPr>
        <a:xfrm>
          <a:off x="9003298" y="393451"/>
          <a:ext cx="613943" cy="613943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EF89-030B-4ADE-8FE3-3D9A0C8ECB33}" type="datetimeFigureOut">
              <a:rPr lang="fr-CA" smtClean="0"/>
              <a:t>19-09-12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42B4-A2D2-4779-AAF7-CE2B6E1C01EE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163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916EA9B-7B32-4B3D-96CC-25A51BF09FEF}" type="datetimeFigureOut">
              <a:rPr lang="fr-CA" smtClean="0"/>
              <a:t>19-09-12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7A1CBBD-D182-459F-BB5E-47DF83E10DB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88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baseline="0" dirty="0"/>
          </a:p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096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96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55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55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783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pPr>
              <a:lnSpc>
                <a:spcPct val="90000"/>
              </a:lnSpc>
              <a:spcAft>
                <a:spcPts val="621"/>
              </a:spcAft>
            </a:pPr>
            <a:endParaRPr lang="fr-CA" sz="1300" dirty="0"/>
          </a:p>
          <a:p>
            <a:endParaRPr lang="fr-CA" sz="1300" dirty="0"/>
          </a:p>
          <a:p>
            <a:endParaRPr lang="fr-CA" sz="1300" dirty="0"/>
          </a:p>
          <a:p>
            <a:pPr algn="ctr"/>
            <a:endParaRPr lang="fr-CA" b="1" dirty="0">
              <a:solidFill>
                <a:srgbClr val="FF0000"/>
              </a:solidFill>
            </a:endParaRPr>
          </a:p>
          <a:p>
            <a:endParaRPr lang="fr-CA" sz="1300" dirty="0">
              <a:solidFill>
                <a:srgbClr val="FF0000"/>
              </a:solidFill>
            </a:endParaRPr>
          </a:p>
          <a:p>
            <a:endParaRPr lang="fr-CA" sz="130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482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943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C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C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260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/>
              <a:t> </a:t>
            </a:r>
          </a:p>
          <a:p>
            <a:pPr marL="0" indent="0">
              <a:buNone/>
            </a:pPr>
            <a:endParaRPr lang="fr-CA" baseline="0" dirty="0"/>
          </a:p>
          <a:p>
            <a:pPr marL="228600" indent="-228600">
              <a:buAutoNum type="arabicPeriod"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625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222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  <a:p>
            <a:endParaRPr lang="fr-CA" baseline="0" dirty="0"/>
          </a:p>
          <a:p>
            <a:endParaRPr lang="fr-CA" baseline="0" dirty="0"/>
          </a:p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1CBBD-D182-459F-BB5E-47DF83E10DBD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846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63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724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89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CA" dirty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9851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404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652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30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822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1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75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984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37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43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4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96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276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350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9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200" b="0" i="0" kern="1200">
          <a:solidFill>
            <a:schemeClr val="accent3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4.png"/><Relationship Id="rId2" Type="http://schemas.openxmlformats.org/officeDocument/2006/relationships/tags" Target="../tags/tag90.xml"/><Relationship Id="rId16" Type="http://schemas.openxmlformats.org/officeDocument/2006/relationships/image" Target="../media/image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2.png"/><Relationship Id="rId10" Type="http://schemas.openxmlformats.org/officeDocument/2006/relationships/tags" Target="../tags/tag98.xml"/><Relationship Id="rId19" Type="http://schemas.openxmlformats.org/officeDocument/2006/relationships/image" Target="../media/image26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microsoft.com/office/2007/relationships/hdphoto" Target="../media/hdphoto1.wdp"/><Relationship Id="rId5" Type="http://schemas.openxmlformats.org/officeDocument/2006/relationships/tags" Target="../tags/tag11.xml"/><Relationship Id="rId10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tags" Target="../tags/tag15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7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diagramQuickStyle" Target="../diagrams/quickStyle1.xml"/><Relationship Id="rId5" Type="http://schemas.openxmlformats.org/officeDocument/2006/relationships/tags" Target="../tags/tag18.xml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4.xml"/><Relationship Id="rId12" Type="http://schemas.microsoft.com/office/2007/relationships/diagramDrawing" Target="../diagrams/drawing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3.xml"/><Relationship Id="rId5" Type="http://schemas.openxmlformats.org/officeDocument/2006/relationships/tags" Target="../tags/tag24.xml"/><Relationship Id="rId10" Type="http://schemas.openxmlformats.org/officeDocument/2006/relationships/diagramQuickStyle" Target="../diagrams/quickStyle3.xml"/><Relationship Id="rId4" Type="http://schemas.openxmlformats.org/officeDocument/2006/relationships/tags" Target="../tags/tag23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20.png"/><Relationship Id="rId3" Type="http://schemas.openxmlformats.org/officeDocument/2006/relationships/tags" Target="../tags/tag27.xml"/><Relationship Id="rId21" Type="http://schemas.openxmlformats.org/officeDocument/2006/relationships/image" Target="../media/image2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19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5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4.png"/><Relationship Id="rId10" Type="http://schemas.openxmlformats.org/officeDocument/2006/relationships/tags" Target="../tags/tag34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18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BFE92-709B-4545-A253-DA02FF033B3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22211" y="4117963"/>
            <a:ext cx="8825658" cy="864524"/>
          </a:xfrm>
        </p:spPr>
        <p:txBody>
          <a:bodyPr>
            <a:normAutofit/>
          </a:bodyPr>
          <a:lstStyle/>
          <a:p>
            <a:pPr algn="ctr"/>
            <a:r>
              <a:rPr lang="fr-CA" sz="4800" dirty="0"/>
              <a:t>Chevalière en mission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312237-51FF-4C94-AC8F-BFA89F5C134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5114027"/>
            <a:ext cx="8825658" cy="1328652"/>
          </a:xfrm>
        </p:spPr>
        <p:txBody>
          <a:bodyPr>
            <a:normAutofit/>
          </a:bodyPr>
          <a:lstStyle/>
          <a:p>
            <a:pPr algn="ctr"/>
            <a:r>
              <a:rPr lang="fr-CA" sz="1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en orientation professionnelle visant l’autonomisation socioprofessionnelle des femmes en MH2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4" y="5978527"/>
            <a:ext cx="3470110" cy="6884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84" y="5106908"/>
            <a:ext cx="3470110" cy="803534"/>
          </a:xfrm>
          <a:prstGeom prst="rect">
            <a:avLst/>
          </a:prstGeom>
        </p:spPr>
      </p:pic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500333" y="6016058"/>
            <a:ext cx="795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Ce projet bénéficie du soutien financier du Fonds des services aux collectivités du Ministère de l’Éducation et de l’Enseignement supérieur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2EC65D-DE68-44E4-AADD-4568486206D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21" y="0"/>
            <a:ext cx="9015038" cy="415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67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line 28"/>
          <p:cNvCxnSpPr/>
          <p:nvPr>
            <p:custDataLst>
              <p:tags r:id="rId1"/>
            </p:custDataLst>
          </p:nvPr>
        </p:nvCxnSpPr>
        <p:spPr>
          <a:xfrm>
            <a:off x="660400" y="3916901"/>
            <a:ext cx="10871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hape 0"/>
          <p:cNvSpPr/>
          <p:nvPr>
            <p:custDataLst>
              <p:tags r:id="rId2"/>
            </p:custDataLst>
          </p:nvPr>
        </p:nvSpPr>
        <p:spPr>
          <a:xfrm>
            <a:off x="914400" y="3843023"/>
            <a:ext cx="304800" cy="206524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</a:t>
            </a:r>
            <a:r>
              <a:rPr lang="en-US" sz="1400" b="1" baseline="30000" dirty="0">
                <a:solidFill>
                  <a:schemeClr val="bg1"/>
                </a:solidFill>
              </a:rPr>
              <a:t>e</a:t>
            </a:r>
            <a:r>
              <a:rPr lang="en-US" sz="1400" b="1" dirty="0">
                <a:solidFill>
                  <a:schemeClr val="bg1"/>
                </a:solidFill>
              </a:rPr>
              <a:t> cohorte</a:t>
            </a:r>
          </a:p>
        </p:txBody>
      </p:sp>
      <p:sp>
        <p:nvSpPr>
          <p:cNvPr id="30" name="Oval 29"/>
          <p:cNvSpPr/>
          <p:nvPr>
            <p:custDataLst>
              <p:tags r:id="rId3"/>
            </p:custDataLst>
          </p:nvPr>
        </p:nvSpPr>
        <p:spPr>
          <a:xfrm>
            <a:off x="928013" y="3784925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39" name="shape 38"/>
          <p:cNvSpPr/>
          <p:nvPr>
            <p:custDataLst>
              <p:tags r:id="rId4"/>
            </p:custDataLst>
          </p:nvPr>
        </p:nvSpPr>
        <p:spPr>
          <a:xfrm flipV="1">
            <a:off x="2760767" y="1691883"/>
            <a:ext cx="304800" cy="22744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Évaluer programme</a:t>
            </a:r>
          </a:p>
        </p:txBody>
      </p:sp>
      <p:sp>
        <p:nvSpPr>
          <p:cNvPr id="40" name="Oval 39"/>
          <p:cNvSpPr/>
          <p:nvPr>
            <p:custDataLst>
              <p:tags r:id="rId5"/>
            </p:custDataLst>
          </p:nvPr>
        </p:nvSpPr>
        <p:spPr>
          <a:xfrm flipV="1">
            <a:off x="2774380" y="3746909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42" name="shape 41"/>
          <p:cNvSpPr/>
          <p:nvPr>
            <p:custDataLst>
              <p:tags r:id="rId6"/>
            </p:custDataLst>
          </p:nvPr>
        </p:nvSpPr>
        <p:spPr>
          <a:xfrm>
            <a:off x="4607133" y="3843024"/>
            <a:ext cx="304800" cy="21517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Outils FVVC</a:t>
            </a:r>
          </a:p>
        </p:txBody>
      </p:sp>
      <p:sp>
        <p:nvSpPr>
          <p:cNvPr id="43" name="Oval 42"/>
          <p:cNvSpPr/>
          <p:nvPr>
            <p:custDataLst>
              <p:tags r:id="rId7"/>
            </p:custDataLst>
          </p:nvPr>
        </p:nvSpPr>
        <p:spPr>
          <a:xfrm>
            <a:off x="4620746" y="3784925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45" name="shape 44"/>
          <p:cNvSpPr/>
          <p:nvPr>
            <p:custDataLst>
              <p:tags r:id="rId8"/>
            </p:custDataLst>
          </p:nvPr>
        </p:nvSpPr>
        <p:spPr>
          <a:xfrm flipV="1">
            <a:off x="6453500" y="1779902"/>
            <a:ext cx="304800" cy="218648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Outils organismes</a:t>
            </a:r>
          </a:p>
        </p:txBody>
      </p:sp>
      <p:sp>
        <p:nvSpPr>
          <p:cNvPr id="46" name="Oval 45"/>
          <p:cNvSpPr/>
          <p:nvPr>
            <p:custDataLst>
              <p:tags r:id="rId9"/>
            </p:custDataLst>
          </p:nvPr>
        </p:nvSpPr>
        <p:spPr>
          <a:xfrm flipV="1">
            <a:off x="6467113" y="3746909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48" name="shape 47"/>
          <p:cNvSpPr/>
          <p:nvPr>
            <p:custDataLst>
              <p:tags r:id="rId10"/>
            </p:custDataLst>
          </p:nvPr>
        </p:nvSpPr>
        <p:spPr>
          <a:xfrm>
            <a:off x="8299867" y="3843024"/>
            <a:ext cx="304800" cy="215179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Formation</a:t>
            </a:r>
          </a:p>
        </p:txBody>
      </p:sp>
      <p:sp>
        <p:nvSpPr>
          <p:cNvPr id="49" name="Oval 48"/>
          <p:cNvSpPr/>
          <p:nvPr>
            <p:custDataLst>
              <p:tags r:id="rId11"/>
            </p:custDataLst>
          </p:nvPr>
        </p:nvSpPr>
        <p:spPr>
          <a:xfrm>
            <a:off x="8313480" y="3784925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51" name="shape 50"/>
          <p:cNvSpPr/>
          <p:nvPr>
            <p:custDataLst>
              <p:tags r:id="rId12"/>
            </p:custDataLst>
          </p:nvPr>
        </p:nvSpPr>
        <p:spPr>
          <a:xfrm flipV="1">
            <a:off x="10146231" y="1779900"/>
            <a:ext cx="304800" cy="218648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Sensibilisation</a:t>
            </a:r>
          </a:p>
        </p:txBody>
      </p:sp>
      <p:sp>
        <p:nvSpPr>
          <p:cNvPr id="52" name="Oval 51"/>
          <p:cNvSpPr/>
          <p:nvPr>
            <p:custDataLst>
              <p:tags r:id="rId13"/>
            </p:custDataLst>
          </p:nvPr>
        </p:nvSpPr>
        <p:spPr>
          <a:xfrm flipV="1">
            <a:off x="10159844" y="3746909"/>
            <a:ext cx="277577" cy="2775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53" name="Text 52"/>
          <p:cNvSpPr txBox="1"/>
          <p:nvPr>
            <p:custDataLst>
              <p:tags r:id="rId14"/>
            </p:custDataLst>
          </p:nvPr>
        </p:nvSpPr>
        <p:spPr>
          <a:xfrm>
            <a:off x="1283613" y="3966386"/>
            <a:ext cx="1490767" cy="15594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A" sz="1400" b="1" dirty="0"/>
              <a:t>Offrir les services à 2 autres MH2 </a:t>
            </a:r>
          </a:p>
          <a:p>
            <a:r>
              <a:rPr lang="fr-CA" sz="1400" dirty="0"/>
              <a:t>(automne 2019, poursuite à l’hiver 2020)</a:t>
            </a:r>
            <a:endParaRPr lang="en-US" sz="1333" dirty="0">
              <a:latin typeface="+mj-lt"/>
            </a:endParaRPr>
          </a:p>
        </p:txBody>
      </p:sp>
      <p:sp>
        <p:nvSpPr>
          <p:cNvPr id="54" name="Text 53"/>
          <p:cNvSpPr txBox="1"/>
          <p:nvPr>
            <p:custDataLst>
              <p:tags r:id="rId15"/>
            </p:custDataLst>
          </p:nvPr>
        </p:nvSpPr>
        <p:spPr>
          <a:xfrm>
            <a:off x="3129974" y="1771172"/>
            <a:ext cx="1490767" cy="13542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A" sz="1400" b="1" dirty="0"/>
              <a:t>Et le formaliser </a:t>
            </a:r>
            <a:r>
              <a:rPr lang="fr-CA" sz="1400" dirty="0"/>
              <a:t>(offre à d’autres régions)</a:t>
            </a:r>
          </a:p>
        </p:txBody>
      </p:sp>
      <p:sp>
        <p:nvSpPr>
          <p:cNvPr id="55" name="Text 54"/>
          <p:cNvSpPr txBox="1"/>
          <p:nvPr>
            <p:custDataLst>
              <p:tags r:id="rId16"/>
            </p:custDataLst>
          </p:nvPr>
        </p:nvSpPr>
        <p:spPr>
          <a:xfrm>
            <a:off x="6764999" y="1756623"/>
            <a:ext cx="2030670" cy="19174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1400" b="1" dirty="0"/>
              <a:t>Développer et diffuser des outils pour les organismes accueillant des FVVC </a:t>
            </a:r>
            <a:r>
              <a:rPr lang="fr-CA" sz="1400" dirty="0"/>
              <a:t>(guide d’animation et d’accompagnement pour équipes, rapport, journée de formation ou de réflexion/action)</a:t>
            </a:r>
          </a:p>
        </p:txBody>
      </p:sp>
      <p:sp>
        <p:nvSpPr>
          <p:cNvPr id="56" name="Text 55"/>
          <p:cNvSpPr txBox="1"/>
          <p:nvPr>
            <p:custDataLst>
              <p:tags r:id="rId17"/>
            </p:custDataLst>
          </p:nvPr>
        </p:nvSpPr>
        <p:spPr>
          <a:xfrm>
            <a:off x="4976346" y="3966387"/>
            <a:ext cx="1654276" cy="18942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A" sz="1400" b="1" dirty="0"/>
              <a:t>Développer et diffuser des outils pérennes pour les FVVC </a:t>
            </a:r>
            <a:r>
              <a:rPr lang="fr-CA" sz="1400" dirty="0"/>
              <a:t>(cahier de la participante, forum sécurisé, etc.)</a:t>
            </a:r>
          </a:p>
          <a:p>
            <a:endParaRPr lang="en-US" sz="1333" dirty="0">
              <a:latin typeface="+mj-lt"/>
            </a:endParaRPr>
          </a:p>
        </p:txBody>
      </p:sp>
      <p:sp>
        <p:nvSpPr>
          <p:cNvPr id="57" name="Text 56"/>
          <p:cNvSpPr txBox="1"/>
          <p:nvPr>
            <p:custDataLst>
              <p:tags r:id="rId18"/>
            </p:custDataLst>
          </p:nvPr>
        </p:nvSpPr>
        <p:spPr>
          <a:xfrm>
            <a:off x="8655465" y="3966386"/>
            <a:ext cx="1896809" cy="1559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1400" dirty="0"/>
              <a:t>Pérenniser les retombées du programme en contribuant à la </a:t>
            </a:r>
            <a:r>
              <a:rPr lang="fr-CA" sz="1400" b="1" dirty="0"/>
              <a:t>formation initiale et continue en DDC et en orientation</a:t>
            </a:r>
          </a:p>
        </p:txBody>
      </p:sp>
      <p:sp>
        <p:nvSpPr>
          <p:cNvPr id="59" name="Text 58"/>
          <p:cNvSpPr txBox="1"/>
          <p:nvPr>
            <p:custDataLst>
              <p:tags r:id="rId19"/>
            </p:custDataLst>
          </p:nvPr>
        </p:nvSpPr>
        <p:spPr>
          <a:xfrm>
            <a:off x="10495423" y="1779900"/>
            <a:ext cx="1490767" cy="2063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1400" b="1" dirty="0"/>
              <a:t>Des décideurs-euses </a:t>
            </a:r>
            <a:r>
              <a:rPr lang="fr-CA" sz="1400" dirty="0"/>
              <a:t>(employeurs, état, Emploi-Québec) aux obstacles vécus par les FVVC et aux effets du programme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A468180-218B-4D70-B410-D97982FF1CA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pPr algn="ctr"/>
            <a:r>
              <a:rPr lang="fr-CA" dirty="0"/>
              <a:t>8. Suites prévues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1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graphiques vectoriels, texte&#10;&#10;Description générée automatiquement">
            <a:extLst>
              <a:ext uri="{FF2B5EF4-FFF2-40B4-BE49-F238E27FC236}">
                <a16:creationId xmlns:a16="http://schemas.microsoft.com/office/drawing/2014/main" id="{330691F7-A5B9-4F2C-840E-30931B68130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-32744"/>
            <a:ext cx="8371626" cy="5588065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C74EB5-1114-485E-BAAA-24448C5C123D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306619" y="4874787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4800" b="0" i="0" kern="1200" dirty="0">
                <a:solidFill>
                  <a:srgbClr val="F0D47F"/>
                </a:solidFill>
                <a:latin typeface="+mj-lt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3613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74475C-6580-4FEC-A11E-FF6DE91E99E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48930" y="629267"/>
            <a:ext cx="9252154" cy="1016654"/>
          </a:xfrm>
          <a:noFill/>
        </p:spPr>
        <p:txBody>
          <a:bodyPr>
            <a:normAutofit/>
          </a:bodyPr>
          <a:lstStyle/>
          <a:p>
            <a:r>
              <a:rPr lang="fr-CA" dirty="0"/>
              <a:t>1. Objectifs  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D44EE-6776-4250-92A9-3BF6643174B9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48457" y="2606962"/>
            <a:ext cx="6416888" cy="4182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None/>
            </a:pPr>
            <a:r>
              <a:rPr lang="fr-CA" sz="2400" b="1" dirty="0"/>
              <a:t>Fournir un cadre d'accompagnement en AS par le biais d’une démarche en orientation professionnelle</a:t>
            </a:r>
          </a:p>
          <a:p>
            <a:pPr marL="268288" indent="-268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fr-CA" dirty="0"/>
              <a:t>Choix socioprofessionnels mieux éclairés  (parcours)</a:t>
            </a:r>
          </a:p>
          <a:p>
            <a:pPr marL="268288" indent="-268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fr-CA" dirty="0"/>
              <a:t>Plan d’action vers autonomie financière + bien-être professionnel</a:t>
            </a:r>
          </a:p>
          <a:p>
            <a:pPr marL="268288" indent="-268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fr-CA" dirty="0"/>
              <a:t>Stratégie allant vers aspirations professionnelles profondes touchant sens + identité </a:t>
            </a:r>
          </a:p>
          <a:p>
            <a:pPr marL="268288" indent="-26828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fr-CA" dirty="0"/>
              <a:t>Offrir aux MH2 démarche + exercices de réflexion</a:t>
            </a:r>
          </a:p>
          <a:p>
            <a:pPr marL="0" indent="0">
              <a:lnSpc>
                <a:spcPct val="90000"/>
              </a:lnSpc>
              <a:buNone/>
            </a:pPr>
            <a:endParaRPr lang="fr-CA" sz="1400" dirty="0"/>
          </a:p>
          <a:p>
            <a:pPr marL="0" indent="0">
              <a:lnSpc>
                <a:spcPct val="90000"/>
              </a:lnSpc>
              <a:buNone/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  <a:p>
            <a:pPr>
              <a:lnSpc>
                <a:spcPct val="90000"/>
              </a:lnSpc>
            </a:pPr>
            <a:endParaRPr lang="fr-CA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27E386-F6FD-4C92-9738-E3B1E7EB91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8" y="2593299"/>
            <a:ext cx="2954740" cy="3763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511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F754B-EAE3-42BC-897F-BE1B5C2CBB7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sz="4000" dirty="0"/>
              <a:t>2. Équipe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EF1DB2B-943E-4238-95E5-AB168263B96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339496"/>
              </p:ext>
            </p:extLst>
          </p:nvPr>
        </p:nvGraphicFramePr>
        <p:xfrm>
          <a:off x="196630" y="2122086"/>
          <a:ext cx="5456026" cy="311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2718B82B-9894-4192-97EF-23A7774D9F3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4519324"/>
              </p:ext>
            </p:extLst>
          </p:nvPr>
        </p:nvGraphicFramePr>
        <p:xfrm>
          <a:off x="5025201" y="2122086"/>
          <a:ext cx="5899371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7" name="Image 6" descr="Une image contenant habits, armure&#10;&#10;Description générée automatiquement">
            <a:extLst>
              <a:ext uri="{FF2B5EF4-FFF2-40B4-BE49-F238E27FC236}">
                <a16:creationId xmlns:a16="http://schemas.microsoft.com/office/drawing/2014/main" id="{A48DD83C-C2E6-4951-99D4-49F44D0EE8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67" y="229823"/>
            <a:ext cx="1100789" cy="1501076"/>
          </a:xfrm>
          <a:prstGeom prst="rect">
            <a:avLst/>
          </a:prstGeom>
        </p:spPr>
      </p:pic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3314213" y="5602280"/>
            <a:ext cx="3923081" cy="856906"/>
            <a:chOff x="1202371" y="3338855"/>
            <a:chExt cx="3923081" cy="856906"/>
          </a:xfrm>
        </p:grpSpPr>
        <p:sp>
          <p:nvSpPr>
            <p:cNvPr id="16" name="Pentagone 15"/>
            <p:cNvSpPr/>
            <p:nvPr/>
          </p:nvSpPr>
          <p:spPr>
            <a:xfrm rot="10800000">
              <a:off x="1202371" y="3338855"/>
              <a:ext cx="3923081" cy="85690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e 13"/>
            <p:cNvSpPr txBox="1"/>
            <p:nvPr/>
          </p:nvSpPr>
          <p:spPr>
            <a:xfrm rot="21600000">
              <a:off x="1416597" y="3338855"/>
              <a:ext cx="3708855" cy="85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7872" tIns="45720" rIns="85344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200" b="1" kern="1200" dirty="0">
                  <a:solidFill>
                    <a:schemeClr val="bg1"/>
                  </a:solidFill>
                </a:rPr>
                <a:t>Ève-Marie Lampron, Ph.D., </a:t>
              </a:r>
              <a:r>
                <a:rPr lang="fr-CA" sz="1200" b="0" kern="1200" dirty="0">
                  <a:solidFill>
                    <a:schemeClr val="bg1"/>
                  </a:solidFill>
                </a:rPr>
                <a:t>Agente de développement au Service aux collectivités à l’UQAM, Protocole UQAM/Relais-femmes; </a:t>
              </a:r>
              <a:r>
                <a:rPr lang="fr-CA" sz="1200" b="0" kern="1200" dirty="0">
                  <a:solidFill>
                    <a:schemeClr val="accent5">
                      <a:lumMod val="50000"/>
                    </a:schemeClr>
                  </a:solidFill>
                </a:rPr>
                <a:t>Encadrement du partenariat université/collectivité et administration du projet</a:t>
              </a:r>
            </a:p>
          </p:txBody>
        </p:sp>
      </p:grpSp>
      <p:sp>
        <p:nvSpPr>
          <p:cNvPr id="15" name="Ellipse 14"/>
          <p:cNvSpPr/>
          <p:nvPr>
            <p:custDataLst>
              <p:tags r:id="rId6"/>
            </p:custDataLst>
          </p:nvPr>
        </p:nvSpPr>
        <p:spPr>
          <a:xfrm>
            <a:off x="2885760" y="5602280"/>
            <a:ext cx="856906" cy="856906"/>
          </a:xfrm>
          <a:prstGeom prst="ellipse">
            <a:avLst/>
          </a:prstGeom>
          <a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3530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BC0B609-8138-41E5-AD55-2F0F0285FBB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7489123"/>
              </p:ext>
            </p:extLst>
          </p:nvPr>
        </p:nvGraphicFramePr>
        <p:xfrm>
          <a:off x="646111" y="1310185"/>
          <a:ext cx="10708826" cy="493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F8BB9565-03A0-4D46-940C-A48A7A2D511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3. Historique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1452282" y="5315256"/>
            <a:ext cx="6307893" cy="933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1" dirty="0">
              <a:solidFill>
                <a:schemeClr val="bg1"/>
              </a:solidFill>
            </a:endParaRPr>
          </a:p>
          <a:p>
            <a:pPr algn="ctr"/>
            <a:endParaRPr lang="fr-CA" b="1" dirty="0">
              <a:solidFill>
                <a:schemeClr val="bg1"/>
              </a:solidFill>
            </a:endParaRPr>
          </a:p>
          <a:p>
            <a:pPr algn="ctr"/>
            <a:r>
              <a:rPr lang="fr-CA" b="1" dirty="0">
                <a:solidFill>
                  <a:schemeClr val="bg1"/>
                </a:solidFill>
              </a:rPr>
              <a:t>Démarche d’autonomisation socioprofessionnelle</a:t>
            </a:r>
            <a:br>
              <a:rPr lang="fr-CA" dirty="0"/>
            </a:br>
            <a:endParaRPr lang="fr-CA" dirty="0"/>
          </a:p>
          <a:p>
            <a:pPr algn="ctr"/>
            <a:endParaRPr lang="fr-C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88C2F3A-5285-45A8-AA53-FF235A8DDE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985870" y="2601966"/>
            <a:ext cx="295353" cy="12876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76F19B-EA5A-46C3-A460-01463B9A86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722525" y="2637495"/>
            <a:ext cx="295353" cy="12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0E3FB3A-8FDA-499B-A86D-8B8F15E1393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F0D47F"/>
                </a:solidFill>
                <a:latin typeface="+mj-lt"/>
                <a:ea typeface="+mj-ea"/>
                <a:cs typeface="+mj-cs"/>
              </a:rPr>
              <a:t>4. Conception de l’intervention</a:t>
            </a: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DA828A-E26D-4B66-A65D-48A4278F2698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12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8" y="2669685"/>
            <a:ext cx="6504332" cy="3658688"/>
          </a:xfrm>
          <a:prstGeom prst="rect">
            <a:avLst/>
          </a:prstGeom>
          <a:effectLst/>
        </p:spPr>
      </p:pic>
      <p:pic>
        <p:nvPicPr>
          <p:cNvPr id="12" name="Image 1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C919D5D1-9292-4B51-896E-95F5E3D60E9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9435" y="1807725"/>
            <a:ext cx="4763258" cy="5441087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9634786-BD57-4B1A-ACB5-A16E794D8940}"/>
              </a:ext>
            </a:extLst>
          </p:cNvPr>
          <p:cNvSpPr>
            <a:spLocks noGrp="1"/>
          </p:cNvSpPr>
          <p:nvPr>
            <p:ph sz="half" idx="2"/>
            <p:custDataLst>
              <p:tags r:id="rId14"/>
            </p:custDataLst>
          </p:nvPr>
        </p:nvSpPr>
        <p:spPr>
          <a:xfrm>
            <a:off x="6993200" y="2665837"/>
            <a:ext cx="5122606" cy="4057692"/>
          </a:xfrm>
        </p:spPr>
        <p:txBody>
          <a:bodyPr vert="horz" lIns="91440" tIns="45720" rIns="91440" bIns="45720" rtlCol="0">
            <a:normAutofit/>
          </a:bodyPr>
          <a:lstStyle/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féministe du parcours de vie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développementale en counseling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de carrière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sociocognitive du développement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de carrière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narrative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constructiviste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cognitive comportementale 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humaniste existentielle </a:t>
            </a:r>
          </a:p>
          <a:p>
            <a:pPr marL="466725" indent="-285750">
              <a:lnSpc>
                <a:spcPct val="9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latin typeface="Franklin Gothic Demi Cond" panose="020B0706030402020204" pitchFamily="34" charset="0"/>
              </a:rPr>
              <a:t>Approche orientée vers les solutions</a:t>
            </a:r>
          </a:p>
        </p:txBody>
      </p:sp>
      <p:sp>
        <p:nvSpPr>
          <p:cNvPr id="2" name="Rectangle 1"/>
          <p:cNvSpPr/>
          <p:nvPr>
            <p:custDataLst>
              <p:tags r:id="rId15"/>
            </p:custDataLst>
          </p:nvPr>
        </p:nvSpPr>
        <p:spPr>
          <a:xfrm>
            <a:off x="270688" y="3251200"/>
            <a:ext cx="2434412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4537978" y="3294033"/>
            <a:ext cx="239942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/>
          <p:cNvSpPr/>
          <p:nvPr>
            <p:custDataLst>
              <p:tags r:id="rId17"/>
            </p:custDataLst>
          </p:nvPr>
        </p:nvSpPr>
        <p:spPr>
          <a:xfrm>
            <a:off x="4485806" y="5338322"/>
            <a:ext cx="239942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305680" y="5428519"/>
            <a:ext cx="239942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638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309282"/>
            <a:ext cx="9404723" cy="1237130"/>
          </a:xfrm>
        </p:spPr>
        <p:txBody>
          <a:bodyPr/>
          <a:lstStyle/>
          <a:p>
            <a:pPr algn="ctr"/>
            <a:r>
              <a:rPr lang="fr-CA" sz="4000" dirty="0"/>
              <a:t>5. Description du programme </a:t>
            </a:r>
          </a:p>
        </p:txBody>
      </p:sp>
      <p:sp>
        <p:nvSpPr>
          <p:cNvPr id="4" name="Triangle isocèle 3"/>
          <p:cNvSpPr/>
          <p:nvPr>
            <p:custDataLst>
              <p:tags r:id="rId2"/>
            </p:custDataLst>
          </p:nvPr>
        </p:nvSpPr>
        <p:spPr>
          <a:xfrm>
            <a:off x="3349602" y="2090058"/>
            <a:ext cx="4772967" cy="2097730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Triangle isocèle 5"/>
          <p:cNvSpPr/>
          <p:nvPr>
            <p:custDataLst>
              <p:tags r:id="rId3"/>
            </p:custDataLst>
          </p:nvPr>
        </p:nvSpPr>
        <p:spPr>
          <a:xfrm rot="10800000">
            <a:off x="3321463" y="4262832"/>
            <a:ext cx="4772967" cy="2022684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656761" y="1720726"/>
            <a:ext cx="234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DE VIE</a:t>
            </a: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4303992" y="6383591"/>
            <a:ext cx="312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PROJETS PERSONNELS</a:t>
            </a: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1360031" y="3864622"/>
            <a:ext cx="1989571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DE CONTEXTES </a:t>
            </a: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8383226" y="3882306"/>
            <a:ext cx="200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STRATÉGIES D’AJUSTEMENT</a:t>
            </a:r>
          </a:p>
        </p:txBody>
      </p:sp>
      <p:sp>
        <p:nvSpPr>
          <p:cNvPr id="13" name="Ellipse 12"/>
          <p:cNvSpPr/>
          <p:nvPr>
            <p:custDataLst>
              <p:tags r:id="rId8"/>
            </p:custDataLst>
          </p:nvPr>
        </p:nvSpPr>
        <p:spPr>
          <a:xfrm>
            <a:off x="4260312" y="3245855"/>
            <a:ext cx="3047210" cy="1919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3090291" y="3186259"/>
            <a:ext cx="5387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 personnelles / Conditions de vie </a:t>
            </a:r>
          </a:p>
          <a:p>
            <a:pPr algn="ctr"/>
            <a:r>
              <a:rPr lang="fr-CA" dirty="0">
                <a:solidFill>
                  <a:schemeClr val="accent6">
                    <a:lumMod val="50000"/>
                  </a:schemeClr>
                </a:solidFill>
              </a:rPr>
              <a:t>---------------------</a:t>
            </a:r>
          </a:p>
          <a:p>
            <a:pPr algn="ctr"/>
            <a:r>
              <a:rPr lang="fr-CA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 psychologique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b="1" dirty="0">
                <a:solidFill>
                  <a:srgbClr val="F0D4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Décision « éclairée »</a:t>
            </a:r>
          </a:p>
          <a:p>
            <a:endParaRPr lang="fr-CA" dirty="0"/>
          </a:p>
        </p:txBody>
      </p:sp>
      <p:sp>
        <p:nvSpPr>
          <p:cNvPr id="19" name="Flèche vers le bas 18"/>
          <p:cNvSpPr/>
          <p:nvPr>
            <p:custDataLst>
              <p:tags r:id="rId10"/>
            </p:custDataLst>
          </p:nvPr>
        </p:nvSpPr>
        <p:spPr>
          <a:xfrm>
            <a:off x="5577827" y="4205471"/>
            <a:ext cx="413987" cy="3231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2" name="ZoneTexte 21"/>
          <p:cNvSpPr txBox="1"/>
          <p:nvPr>
            <p:custDataLst>
              <p:tags r:id="rId11"/>
            </p:custDataLst>
          </p:nvPr>
        </p:nvSpPr>
        <p:spPr>
          <a:xfrm>
            <a:off x="1085709" y="1546412"/>
            <a:ext cx="200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29C4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</a:t>
            </a:r>
            <a:r>
              <a:rPr lang="fr-CA" dirty="0">
                <a:solidFill>
                  <a:srgbClr val="29C4E9"/>
                </a:solidFill>
              </a:rPr>
              <a:t>Reconnaissance</a:t>
            </a:r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1085709" y="5767347"/>
            <a:ext cx="200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29C4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</a:t>
            </a:r>
            <a:r>
              <a:rPr lang="fr-CA" b="1" dirty="0">
                <a:solidFill>
                  <a:srgbClr val="29C4E9"/>
                </a:solidFill>
              </a:rPr>
              <a:t> </a:t>
            </a:r>
          </a:p>
          <a:p>
            <a:pPr algn="ctr"/>
            <a:r>
              <a:rPr lang="fr-CA" dirty="0">
                <a:solidFill>
                  <a:srgbClr val="29C4E9"/>
                </a:solidFill>
              </a:rPr>
              <a:t>Quête</a:t>
            </a:r>
          </a:p>
        </p:txBody>
      </p:sp>
      <p:sp>
        <p:nvSpPr>
          <p:cNvPr id="26" name="ZoneTexte 25"/>
          <p:cNvSpPr txBox="1"/>
          <p:nvPr>
            <p:custDataLst>
              <p:tags r:id="rId13"/>
            </p:custDataLst>
          </p:nvPr>
        </p:nvSpPr>
        <p:spPr>
          <a:xfrm>
            <a:off x="8526239" y="5809217"/>
            <a:ext cx="200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29C4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3 </a:t>
            </a:r>
            <a:r>
              <a:rPr lang="fr-CA" dirty="0">
                <a:solidFill>
                  <a:srgbClr val="29C4E9"/>
                </a:solidFill>
              </a:rPr>
              <a:t>Harmonisation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157491-CAD2-4D5D-9A57-12267DA41AD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21677">
            <a:off x="3744735" y="1937917"/>
            <a:ext cx="295353" cy="12876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F7691C7-ABB5-4C47-AA0A-A1EA99586D5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197080">
            <a:off x="3261255" y="4810710"/>
            <a:ext cx="295353" cy="12876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02E7D23-540A-4473-B382-A78267A154BE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04260">
            <a:off x="7839414" y="4769313"/>
            <a:ext cx="295353" cy="12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38DB7-6E82-4171-A37F-47AD5E2E16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189781"/>
            <a:ext cx="9404723" cy="724620"/>
          </a:xfrm>
        </p:spPr>
        <p:txBody>
          <a:bodyPr/>
          <a:lstStyle/>
          <a:p>
            <a:pPr algn="ctr"/>
            <a:r>
              <a:rPr lang="fr-CA" sz="4000" dirty="0"/>
              <a:t>5. Description du programme : structure</a:t>
            </a:r>
            <a:endParaRPr lang="fr-FR" sz="4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FEACEF5-4A4E-4BB2-8065-536EC1BF05D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0356986"/>
              </p:ext>
            </p:extLst>
          </p:nvPr>
        </p:nvGraphicFramePr>
        <p:xfrm>
          <a:off x="401781" y="1292464"/>
          <a:ext cx="11388438" cy="533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073">
                  <a:extLst>
                    <a:ext uri="{9D8B030D-6E8A-4147-A177-3AD203B41FA5}">
                      <a16:colId xmlns:a16="http://schemas.microsoft.com/office/drawing/2014/main" val="146556041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2286843925"/>
                    </a:ext>
                  </a:extLst>
                </a:gridCol>
                <a:gridCol w="1924966">
                  <a:extLst>
                    <a:ext uri="{9D8B030D-6E8A-4147-A177-3AD203B41FA5}">
                      <a16:colId xmlns:a16="http://schemas.microsoft.com/office/drawing/2014/main" val="904237087"/>
                    </a:ext>
                  </a:extLst>
                </a:gridCol>
                <a:gridCol w="1871180">
                  <a:extLst>
                    <a:ext uri="{9D8B030D-6E8A-4147-A177-3AD203B41FA5}">
                      <a16:colId xmlns:a16="http://schemas.microsoft.com/office/drawing/2014/main" val="200878514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2680237262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97306899"/>
                    </a:ext>
                  </a:extLst>
                </a:gridCol>
              </a:tblGrid>
              <a:tr h="100845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Séance d’info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Équipe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Séance d’info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Femmes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PHASE 0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Évaluation Initiale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PHASE 1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Reconnaissance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(7 activités)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PHASE 2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Quête</a:t>
                      </a:r>
                    </a:p>
                    <a:p>
                      <a:pPr marL="0" algn="ctr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4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(6 à 8 activités)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PHASE 3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Harmonisation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CA" sz="14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(3 activités)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96966055"/>
                  </a:ext>
                </a:extLst>
              </a:tr>
              <a:tr h="35125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Présenter programme 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Apports de l'orientation en VC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Besoins, perceptions, attentes, ressources de la MH2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Présenter programme 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Créer l’alliance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Informer apports de l'orientation--AS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Discuter violence économique vécue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Semer une graine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indent="-87313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Motif de consultation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fr-CA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Évaluer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Conditions du milieu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Fonctionnement psychologique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Ressources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Prédisposition au changement 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Influence de la violence sur le parcours scolaire et professionnel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CA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Identifier objectifs de départ 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Signer consentement libre et  éclairé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CA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Explorer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Parcours scolaire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Parcours professionnel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Parcours personnel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Influence familiale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Bilan compétences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Stratégies d’ajustement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Profil travailleuse 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CA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Explorer 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Forces -- limites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Besoins -- valeurs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Croyances, modèles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Thèmes récurrents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Intérêts -- mission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Levier de motivation enfants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Engagement via modèle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Projeter dans le futur-fin idéale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Prioriser critères, projets 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Cibler avenues + stratégie d’exploration-terrain</a:t>
                      </a:r>
                    </a:p>
                    <a:p>
                      <a:pPr marL="87313" indent="-87313" algn="l" defTabSz="457200" rtl="0" eaLnBrk="1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Utiliser l’autre : agrandir son réseau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Arrimer les projets de vie au plan d’action professionnel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Introduire aux MDRE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Élaborer un plan d’action à court, moyen, long terme</a:t>
                      </a:r>
                    </a:p>
                    <a:p>
                      <a:pPr marL="87313" indent="-87313"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Signer le plan d’action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72750838"/>
                  </a:ext>
                </a:extLst>
              </a:tr>
              <a:tr h="2564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rencontre (1h30)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rencontre (2h)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 individuelle (2 h)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individuelles (2h chacune)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individuelles (2h chacune)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individuelles (2h chacune)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4164123"/>
                  </a:ext>
                </a:extLst>
              </a:tr>
              <a:tr h="560140">
                <a:tc gridSpan="3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GROUPE 1 (2h30)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Affirmer ses forces et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renforcer SEP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GROUPE 2 (2h30)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Stratégies face aux craintes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GROUPE 3 (2h30)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MDRE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Débuter CV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33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00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955" y="201706"/>
            <a:ext cx="9777879" cy="125057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CA" dirty="0"/>
              <a:t>6. Résultat préliminaires et enjeux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5556" y="1678899"/>
            <a:ext cx="4396338" cy="554636"/>
          </a:xfrm>
        </p:spPr>
        <p:txBody>
          <a:bodyPr/>
          <a:lstStyle/>
          <a:p>
            <a:pPr algn="ctr"/>
            <a:r>
              <a:rPr lang="fr-CA" dirty="0"/>
              <a:t>RÉSULTATS PRÉLIMINAIRES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272955" y="2214953"/>
            <a:ext cx="5226696" cy="4558553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654494" y="2000804"/>
            <a:ext cx="6027989" cy="244455"/>
          </a:xfrm>
        </p:spPr>
        <p:txBody>
          <a:bodyPr/>
          <a:lstStyle/>
          <a:p>
            <a:pPr algn="ctr"/>
            <a:r>
              <a:rPr lang="fr-CA" dirty="0"/>
              <a:t>ENJEUX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818909" y="2420473"/>
            <a:ext cx="5879130" cy="429621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Diversité des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modes de fonctionnement des MH2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(ex: code de vie, gardiennage)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Arrimage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avec intervenantes MH2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Distinction/Complémentarité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orientation professionnelle et employabilité</a:t>
            </a:r>
          </a:p>
          <a:p>
            <a:pPr marL="0" indent="0">
              <a:buClrTx/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443354" y="2420472"/>
            <a:ext cx="4885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Meilleure connaissance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de ses ressources, fonctionnement personnel/interpersonnel, conditions à gérer pour favoriser AS 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Mobilisation de soi et effets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sur d’autres sphères de vie +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ouverture à des projets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plus actualisants (professionnels et autres) 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Développement de stratégies d’ajustement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plus adaptées à ses aspirations professionnelles profondes</a:t>
            </a:r>
          </a:p>
          <a:p>
            <a:pPr marL="285750" indent="-285750">
              <a:buFont typeface="Wingdings" pitchFamily="2" charset="2"/>
              <a:buChar char="Ø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2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216131"/>
            <a:ext cx="9404723" cy="698269"/>
          </a:xfrm>
        </p:spPr>
        <p:txBody>
          <a:bodyPr/>
          <a:lstStyle/>
          <a:p>
            <a:pPr algn="ctr"/>
            <a:r>
              <a:rPr lang="fr-CA" dirty="0"/>
              <a:t>7. Projets de nos héroïnes !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0785B72E-9252-4C0B-B968-455BE23124E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838646"/>
              </p:ext>
            </p:extLst>
          </p:nvPr>
        </p:nvGraphicFramePr>
        <p:xfrm>
          <a:off x="645187" y="1291778"/>
          <a:ext cx="109016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1507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nalisé 2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69AB8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953</Words>
  <Application>Microsoft Macintosh PowerPoint</Application>
  <PresentationFormat>Grand écran</PresentationFormat>
  <Paragraphs>222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Demi Cond</vt:lpstr>
      <vt:lpstr>Wingdings</vt:lpstr>
      <vt:lpstr>Wingdings 3</vt:lpstr>
      <vt:lpstr>Ion</vt:lpstr>
      <vt:lpstr>Chevalière en mission</vt:lpstr>
      <vt:lpstr>1. Objectifs  </vt:lpstr>
      <vt:lpstr>2. Équipe </vt:lpstr>
      <vt:lpstr>3. Historique</vt:lpstr>
      <vt:lpstr>4. Conception de l’intervention</vt:lpstr>
      <vt:lpstr>5. Description du programme </vt:lpstr>
      <vt:lpstr>5. Description du programme : structure</vt:lpstr>
      <vt:lpstr>6. Résultat préliminaires et enjeux</vt:lpstr>
      <vt:lpstr>7. Projets de nos héroïnes !</vt:lpstr>
      <vt:lpstr>8. Suites prévues du projet</vt:lpstr>
      <vt:lpstr>    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Chevalière en mission</dc:title>
  <dc:creator>Lise Lachance</dc:creator>
  <cp:lastModifiedBy>joannie laporte.</cp:lastModifiedBy>
  <cp:revision>62</cp:revision>
  <cp:lastPrinted>2019-09-12T23:29:37Z</cp:lastPrinted>
  <dcterms:created xsi:type="dcterms:W3CDTF">2019-08-19T23:32:58Z</dcterms:created>
  <dcterms:modified xsi:type="dcterms:W3CDTF">2019-09-12T23:31:14Z</dcterms:modified>
</cp:coreProperties>
</file>