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5.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7.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0.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1.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2.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3.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4.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5.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6.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7.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18.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19.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20.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21.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4"/>
  </p:notesMasterIdLst>
  <p:handoutMasterIdLst>
    <p:handoutMasterId r:id="rId25"/>
  </p:handoutMasterIdLst>
  <p:sldIdLst>
    <p:sldId id="256" r:id="rId2"/>
    <p:sldId id="300" r:id="rId3"/>
    <p:sldId id="297" r:id="rId4"/>
    <p:sldId id="298" r:id="rId5"/>
    <p:sldId id="281" r:id="rId6"/>
    <p:sldId id="280" r:id="rId7"/>
    <p:sldId id="283" r:id="rId8"/>
    <p:sldId id="284" r:id="rId9"/>
    <p:sldId id="285" r:id="rId10"/>
    <p:sldId id="286" r:id="rId11"/>
    <p:sldId id="287" r:id="rId12"/>
    <p:sldId id="288" r:id="rId13"/>
    <p:sldId id="289" r:id="rId14"/>
    <p:sldId id="282" r:id="rId15"/>
    <p:sldId id="290" r:id="rId16"/>
    <p:sldId id="292" r:id="rId17"/>
    <p:sldId id="291" r:id="rId18"/>
    <p:sldId id="293" r:id="rId19"/>
    <p:sldId id="294" r:id="rId20"/>
    <p:sldId id="295" r:id="rId21"/>
    <p:sldId id="296" r:id="rId22"/>
    <p:sldId id="301" r:id="rId23"/>
  </p:sldIdLst>
  <p:sldSz cx="9144000" cy="6858000" type="screen4x3"/>
  <p:notesSz cx="7023100" cy="9309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Marthe Cousineau" initials="M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070"/>
    <a:srgbClr val="2E5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9"/>
    <p:restoredTop sz="85061" autoAdjust="0"/>
  </p:normalViewPr>
  <p:slideViewPr>
    <p:cSldViewPr>
      <p:cViewPr>
        <p:scale>
          <a:sx n="65" d="100"/>
          <a:sy n="65" d="100"/>
        </p:scale>
        <p:origin x="-1434"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fr-CA"/>
          </a:p>
        </p:txBody>
      </p:sp>
      <p:sp>
        <p:nvSpPr>
          <p:cNvPr id="3" name="Espace réservé de la date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7A0B1F05-2135-4A69-804D-CD041764FC84}" type="datetimeFigureOut">
              <a:rPr lang="fr-CA" smtClean="0"/>
              <a:t>2016-10-27</a:t>
            </a:fld>
            <a:endParaRPr lang="fr-CA"/>
          </a:p>
        </p:txBody>
      </p:sp>
      <p:sp>
        <p:nvSpPr>
          <p:cNvPr id="4" name="Espace réservé du pied de page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B6AA0A4-9ADF-4D32-A5F2-E618DB233835}" type="slidenum">
              <a:rPr lang="fr-CA" smtClean="0"/>
              <a:t>‹N°›</a:t>
            </a:fld>
            <a:endParaRPr lang="fr-CA"/>
          </a:p>
        </p:txBody>
      </p:sp>
    </p:spTree>
    <p:extLst>
      <p:ext uri="{BB962C8B-B14F-4D97-AF65-F5344CB8AC3E}">
        <p14:creationId xmlns:p14="http://schemas.microsoft.com/office/powerpoint/2010/main" val="3029000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fr-CA"/>
          </a:p>
        </p:txBody>
      </p:sp>
      <p:sp>
        <p:nvSpPr>
          <p:cNvPr id="3" name="Espace réservé de la date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F3A1D7B-50F7-40B7-A058-3CD18E9AB25C}" type="datetimeFigureOut">
              <a:rPr lang="fr-CA" smtClean="0"/>
              <a:t>2016-10-27</a:t>
            </a:fld>
            <a:endParaRPr lang="fr-CA"/>
          </a:p>
        </p:txBody>
      </p:sp>
      <p:sp>
        <p:nvSpPr>
          <p:cNvPr id="4" name="Espace réservé de l'image des diapositives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fr-CA"/>
          </a:p>
        </p:txBody>
      </p:sp>
      <p:sp>
        <p:nvSpPr>
          <p:cNvPr id="5" name="Espace réservé des commentaires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233283B-DAB4-4521-8360-56C6B0854A1C}" type="slidenum">
              <a:rPr lang="fr-CA" smtClean="0"/>
              <a:t>‹N°›</a:t>
            </a:fld>
            <a:endParaRPr lang="fr-CA"/>
          </a:p>
        </p:txBody>
      </p:sp>
    </p:spTree>
    <p:extLst>
      <p:ext uri="{BB962C8B-B14F-4D97-AF65-F5344CB8AC3E}">
        <p14:creationId xmlns:p14="http://schemas.microsoft.com/office/powerpoint/2010/main" val="234418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a:t>
            </a:fld>
            <a:endParaRPr lang="fr-CA"/>
          </a:p>
        </p:txBody>
      </p:sp>
    </p:spTree>
    <p:extLst>
      <p:ext uri="{BB962C8B-B14F-4D97-AF65-F5344CB8AC3E}">
        <p14:creationId xmlns:p14="http://schemas.microsoft.com/office/powerpoint/2010/main" val="116931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10</a:t>
            </a:fld>
            <a:endParaRPr lang="fr-CA"/>
          </a:p>
        </p:txBody>
      </p:sp>
    </p:spTree>
    <p:extLst>
      <p:ext uri="{BB962C8B-B14F-4D97-AF65-F5344CB8AC3E}">
        <p14:creationId xmlns:p14="http://schemas.microsoft.com/office/powerpoint/2010/main" val="1135614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11</a:t>
            </a:fld>
            <a:endParaRPr lang="fr-CA"/>
          </a:p>
        </p:txBody>
      </p:sp>
    </p:spTree>
    <p:extLst>
      <p:ext uri="{BB962C8B-B14F-4D97-AF65-F5344CB8AC3E}">
        <p14:creationId xmlns:p14="http://schemas.microsoft.com/office/powerpoint/2010/main" val="488550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12</a:t>
            </a:fld>
            <a:endParaRPr lang="fr-CA"/>
          </a:p>
        </p:txBody>
      </p:sp>
    </p:spTree>
    <p:extLst>
      <p:ext uri="{BB962C8B-B14F-4D97-AF65-F5344CB8AC3E}">
        <p14:creationId xmlns:p14="http://schemas.microsoft.com/office/powerpoint/2010/main" val="1543559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13</a:t>
            </a:fld>
            <a:endParaRPr lang="fr-CA"/>
          </a:p>
        </p:txBody>
      </p:sp>
    </p:spTree>
    <p:extLst>
      <p:ext uri="{BB962C8B-B14F-4D97-AF65-F5344CB8AC3E}">
        <p14:creationId xmlns:p14="http://schemas.microsoft.com/office/powerpoint/2010/main" val="802556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14</a:t>
            </a:fld>
            <a:endParaRPr lang="fr-CA"/>
          </a:p>
        </p:txBody>
      </p:sp>
    </p:spTree>
    <p:extLst>
      <p:ext uri="{BB962C8B-B14F-4D97-AF65-F5344CB8AC3E}">
        <p14:creationId xmlns:p14="http://schemas.microsoft.com/office/powerpoint/2010/main" val="986507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15</a:t>
            </a:fld>
            <a:endParaRPr lang="fr-CA"/>
          </a:p>
        </p:txBody>
      </p:sp>
    </p:spTree>
    <p:extLst>
      <p:ext uri="{BB962C8B-B14F-4D97-AF65-F5344CB8AC3E}">
        <p14:creationId xmlns:p14="http://schemas.microsoft.com/office/powerpoint/2010/main" val="1513247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16</a:t>
            </a:fld>
            <a:endParaRPr lang="fr-CA"/>
          </a:p>
        </p:txBody>
      </p:sp>
    </p:spTree>
    <p:extLst>
      <p:ext uri="{BB962C8B-B14F-4D97-AF65-F5344CB8AC3E}">
        <p14:creationId xmlns:p14="http://schemas.microsoft.com/office/powerpoint/2010/main" val="423919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17</a:t>
            </a:fld>
            <a:endParaRPr lang="fr-CA"/>
          </a:p>
        </p:txBody>
      </p:sp>
    </p:spTree>
    <p:extLst>
      <p:ext uri="{BB962C8B-B14F-4D97-AF65-F5344CB8AC3E}">
        <p14:creationId xmlns:p14="http://schemas.microsoft.com/office/powerpoint/2010/main" val="20085520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18</a:t>
            </a:fld>
            <a:endParaRPr lang="fr-CA"/>
          </a:p>
        </p:txBody>
      </p:sp>
    </p:spTree>
    <p:extLst>
      <p:ext uri="{BB962C8B-B14F-4D97-AF65-F5344CB8AC3E}">
        <p14:creationId xmlns:p14="http://schemas.microsoft.com/office/powerpoint/2010/main" val="1848020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19</a:t>
            </a:fld>
            <a:endParaRPr lang="fr-CA"/>
          </a:p>
        </p:txBody>
      </p:sp>
    </p:spTree>
    <p:extLst>
      <p:ext uri="{BB962C8B-B14F-4D97-AF65-F5344CB8AC3E}">
        <p14:creationId xmlns:p14="http://schemas.microsoft.com/office/powerpoint/2010/main" val="148388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2</a:t>
            </a:fld>
            <a:endParaRPr lang="fr-CA"/>
          </a:p>
        </p:txBody>
      </p:sp>
    </p:spTree>
    <p:extLst>
      <p:ext uri="{BB962C8B-B14F-4D97-AF65-F5344CB8AC3E}">
        <p14:creationId xmlns:p14="http://schemas.microsoft.com/office/powerpoint/2010/main" val="2071472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20</a:t>
            </a:fld>
            <a:endParaRPr lang="fr-CA"/>
          </a:p>
        </p:txBody>
      </p:sp>
    </p:spTree>
    <p:extLst>
      <p:ext uri="{BB962C8B-B14F-4D97-AF65-F5344CB8AC3E}">
        <p14:creationId xmlns:p14="http://schemas.microsoft.com/office/powerpoint/2010/main" val="137525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21</a:t>
            </a:fld>
            <a:endParaRPr lang="fr-CA"/>
          </a:p>
        </p:txBody>
      </p:sp>
    </p:spTree>
    <p:extLst>
      <p:ext uri="{BB962C8B-B14F-4D97-AF65-F5344CB8AC3E}">
        <p14:creationId xmlns:p14="http://schemas.microsoft.com/office/powerpoint/2010/main" val="360489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22</a:t>
            </a:fld>
            <a:endParaRPr lang="fr-CA"/>
          </a:p>
        </p:txBody>
      </p:sp>
    </p:spTree>
    <p:extLst>
      <p:ext uri="{BB962C8B-B14F-4D97-AF65-F5344CB8AC3E}">
        <p14:creationId xmlns:p14="http://schemas.microsoft.com/office/powerpoint/2010/main" val="1842426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3</a:t>
            </a:fld>
            <a:endParaRPr lang="fr-CA"/>
          </a:p>
        </p:txBody>
      </p:sp>
    </p:spTree>
    <p:extLst>
      <p:ext uri="{BB962C8B-B14F-4D97-AF65-F5344CB8AC3E}">
        <p14:creationId xmlns:p14="http://schemas.microsoft.com/office/powerpoint/2010/main" val="144775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4</a:t>
            </a:fld>
            <a:endParaRPr lang="fr-CA"/>
          </a:p>
        </p:txBody>
      </p:sp>
    </p:spTree>
    <p:extLst>
      <p:ext uri="{BB962C8B-B14F-4D97-AF65-F5344CB8AC3E}">
        <p14:creationId xmlns:p14="http://schemas.microsoft.com/office/powerpoint/2010/main" val="1113999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5</a:t>
            </a:fld>
            <a:endParaRPr lang="fr-CA"/>
          </a:p>
        </p:txBody>
      </p:sp>
    </p:spTree>
    <p:extLst>
      <p:ext uri="{BB962C8B-B14F-4D97-AF65-F5344CB8AC3E}">
        <p14:creationId xmlns:p14="http://schemas.microsoft.com/office/powerpoint/2010/main" val="1608604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6</a:t>
            </a:fld>
            <a:endParaRPr lang="fr-CA"/>
          </a:p>
        </p:txBody>
      </p:sp>
    </p:spTree>
    <p:extLst>
      <p:ext uri="{BB962C8B-B14F-4D97-AF65-F5344CB8AC3E}">
        <p14:creationId xmlns:p14="http://schemas.microsoft.com/office/powerpoint/2010/main" val="1608604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7</a:t>
            </a:fld>
            <a:endParaRPr lang="fr-CA"/>
          </a:p>
        </p:txBody>
      </p:sp>
    </p:spTree>
    <p:extLst>
      <p:ext uri="{BB962C8B-B14F-4D97-AF65-F5344CB8AC3E}">
        <p14:creationId xmlns:p14="http://schemas.microsoft.com/office/powerpoint/2010/main" val="677166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8</a:t>
            </a:fld>
            <a:endParaRPr lang="fr-CA"/>
          </a:p>
        </p:txBody>
      </p:sp>
    </p:spTree>
    <p:extLst>
      <p:ext uri="{BB962C8B-B14F-4D97-AF65-F5344CB8AC3E}">
        <p14:creationId xmlns:p14="http://schemas.microsoft.com/office/powerpoint/2010/main" val="889702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D233283B-DAB4-4521-8360-56C6B0854A1C}" type="slidenum">
              <a:rPr lang="fr-CA" smtClean="0"/>
              <a:t>9</a:t>
            </a:fld>
            <a:endParaRPr lang="fr-CA"/>
          </a:p>
        </p:txBody>
      </p:sp>
    </p:spTree>
    <p:extLst>
      <p:ext uri="{BB962C8B-B14F-4D97-AF65-F5344CB8AC3E}">
        <p14:creationId xmlns:p14="http://schemas.microsoft.com/office/powerpoint/2010/main" val="54689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BB211E3B-7B22-4DD8-AAE2-EC83D089E902}" type="datetime1">
              <a:rPr lang="fr-CA" smtClean="0"/>
              <a:t>2016-10-27</a:t>
            </a:fld>
            <a:endParaRPr lang="fr-CA"/>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CA"/>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2147477D-4014-4556-98CB-E75C657A74A2}" type="slidenum">
              <a:rPr lang="fr-CA" smtClean="0"/>
              <a:t>‹N°›</a:t>
            </a:fld>
            <a:endParaRPr lang="fr-CA"/>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E6CD333-A2AB-4891-B045-A1A910EEB393}" type="datetime1">
              <a:rPr lang="fr-CA" smtClean="0"/>
              <a:t>2016-10-27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147477D-4014-4556-98CB-E75C657A74A2}"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9612EF7-BEB3-442F-9839-00F266AF9DD5}" type="datetime1">
              <a:rPr lang="fr-CA" smtClean="0"/>
              <a:t>2016-10-27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147477D-4014-4556-98CB-E75C657A74A2}" type="slidenum">
              <a:rPr lang="fr-CA" smtClean="0"/>
              <a:t>‹N°›</a:t>
            </a:fld>
            <a:endParaRPr lang="fr-CA"/>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B9537B6D-1914-444F-B6FE-C7969804D03E}" type="datetime1">
              <a:rPr lang="fr-CA" smtClean="0"/>
              <a:t>2016-10-27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147477D-4014-4556-98CB-E75C657A74A2}" type="slidenum">
              <a:rPr lang="fr-CA" smtClean="0"/>
              <a:t>‹N°›</a:t>
            </a:fld>
            <a:endParaRPr lang="fr-CA"/>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BA85D5D4-8739-4580-A4E9-144441BFABD3}" type="datetime1">
              <a:rPr lang="fr-CA" smtClean="0"/>
              <a:t>2016-10-27</a:t>
            </a:fld>
            <a:endParaRPr lang="fr-CA"/>
          </a:p>
        </p:txBody>
      </p:sp>
      <p:sp>
        <p:nvSpPr>
          <p:cNvPr id="5" name="Espace réservé du pied de page 4"/>
          <p:cNvSpPr>
            <a:spLocks noGrp="1"/>
          </p:cNvSpPr>
          <p:nvPr>
            <p:ph type="ftr" sz="quarter" idx="11"/>
          </p:nvPr>
        </p:nvSpPr>
        <p:spPr>
          <a:xfrm>
            <a:off x="2898648" y="6355080"/>
            <a:ext cx="3474720" cy="365760"/>
          </a:xfrm>
        </p:spPr>
        <p:txBody>
          <a:bodyPr/>
          <a:lstStyle/>
          <a:p>
            <a:endParaRPr lang="fr-CA"/>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2147477D-4014-4556-98CB-E75C657A74A2}" type="slidenum">
              <a:rPr lang="fr-CA" smtClean="0"/>
              <a:t>‹N°›</a:t>
            </a:fld>
            <a:endParaRPr lang="fr-CA"/>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2A09E86B-E57F-4B22-9D41-F1981347459B}" type="datetime1">
              <a:rPr lang="fr-CA" smtClean="0"/>
              <a:t>2016-10-27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147477D-4014-4556-98CB-E75C657A74A2}" type="slidenum">
              <a:rPr lang="fr-CA" smtClean="0"/>
              <a:t>‹N°›</a:t>
            </a:fld>
            <a:endParaRPr lang="fr-CA"/>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0CF197F0-275E-4726-8C9D-FCBE5A25437B}" type="datetime1">
              <a:rPr lang="fr-CA" smtClean="0"/>
              <a:t>2016-10-27</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2147477D-4014-4556-98CB-E75C657A74A2}" type="slidenum">
              <a:rPr lang="fr-CA" smtClean="0"/>
              <a:t>‹N°›</a:t>
            </a:fld>
            <a:endParaRPr lang="fr-CA"/>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6667A482-D461-40C2-9F89-843AC73645C3}" type="datetime1">
              <a:rPr lang="fr-CA" smtClean="0"/>
              <a:t>2016-10-27</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147477D-4014-4556-98CB-E75C657A74A2}" type="slidenum">
              <a:rPr lang="fr-CA" smtClean="0"/>
              <a:t>‹N°›</a:t>
            </a:fld>
            <a:endParaRPr lang="fr-CA"/>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3716C76-D688-4C73-838A-D2327E8FE91E}" type="datetime1">
              <a:rPr lang="fr-CA" smtClean="0"/>
              <a:t>2016-10-27</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2147477D-4014-4556-98CB-E75C657A74A2}" type="slidenum">
              <a:rPr lang="fr-CA" smtClean="0"/>
              <a:t>‹N°›</a:t>
            </a:fld>
            <a:endParaRPr lang="fr-CA"/>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5360F5DE-DD3D-4196-85CD-21B4517202F7}" type="datetime1">
              <a:rPr lang="fr-CA" smtClean="0"/>
              <a:t>2016-10-27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147477D-4014-4556-98CB-E75C657A74A2}" type="slidenum">
              <a:rPr lang="fr-CA" smtClean="0"/>
              <a:t>‹N°›</a:t>
            </a:fld>
            <a:endParaRPr lang="fr-CA"/>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D008EBA9-EC8C-4C79-9E51-C50A771F9EE7}" type="datetime1">
              <a:rPr lang="fr-CA" smtClean="0"/>
              <a:t>2016-10-27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147477D-4014-4556-98CB-E75C657A74A2}" type="slidenum">
              <a:rPr lang="fr-CA" smtClean="0"/>
              <a:t>‹N°›</a:t>
            </a:fld>
            <a:endParaRPr lang="fr-CA"/>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D3C6F44-1F46-4FF1-9B9A-7B8B809C84B3}" type="datetime1">
              <a:rPr lang="fr-CA" smtClean="0"/>
              <a:t>2016-10-27</a:t>
            </a:fld>
            <a:endParaRPr lang="fr-CA"/>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CA"/>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147477D-4014-4556-98CB-E75C657A74A2}" type="slidenum">
              <a:rPr lang="fr-CA" smtClean="0"/>
              <a:t>‹N°›</a:t>
            </a:fld>
            <a:endParaRPr lang="fr-CA"/>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jp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40.xml"/><Relationship Id="rId7" Type="http://schemas.openxmlformats.org/officeDocument/2006/relationships/notesSlide" Target="../notesSlides/notesSlide1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Layout" Target="../slideLayouts/slideLayout2.xml"/><Relationship Id="rId5" Type="http://schemas.openxmlformats.org/officeDocument/2006/relationships/tags" Target="../tags/tag42.xml"/><Relationship Id="rId4" Type="http://schemas.openxmlformats.org/officeDocument/2006/relationships/tags" Target="../tags/tag41.xml"/></Relationships>
</file>

<file path=ppt/slides/_rels/slide1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2.jp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8.xml"/><Relationship Id="rId7" Type="http://schemas.openxmlformats.org/officeDocument/2006/relationships/image" Target="../media/image2.jpg"/><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49.xml"/></Relationships>
</file>

<file path=ppt/slides/_rels/slide13.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2.jpg"/><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55.xml"/><Relationship Id="rId7"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tags" Target="../tags/tag58.xml"/><Relationship Id="rId5" Type="http://schemas.openxmlformats.org/officeDocument/2006/relationships/tags" Target="../tags/tag57.xml"/><Relationship Id="rId4" Type="http://schemas.openxmlformats.org/officeDocument/2006/relationships/tags" Target="../tags/tag56.xml"/><Relationship Id="rId9"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tags" Target="../tags/tag61.xml"/><Relationship Id="rId7" Type="http://schemas.openxmlformats.org/officeDocument/2006/relationships/image" Target="../media/image2.jpg"/><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tags" Target="../tags/tag62.xml"/></Relationships>
</file>

<file path=ppt/slides/_rels/slide16.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65.xml"/><Relationship Id="rId7" Type="http://schemas.openxmlformats.org/officeDocument/2006/relationships/notesSlide" Target="../notesSlides/notesSlide16.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2.xml"/><Relationship Id="rId5" Type="http://schemas.openxmlformats.org/officeDocument/2006/relationships/tags" Target="../tags/tag67.xml"/><Relationship Id="rId4" Type="http://schemas.openxmlformats.org/officeDocument/2006/relationships/tags" Target="../tags/tag66.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70.xml"/><Relationship Id="rId7"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9" Type="http://schemas.openxmlformats.org/officeDocument/2006/relationships/image" Target="../media/image2.jpg"/></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76.xml"/><Relationship Id="rId7" Type="http://schemas.openxmlformats.org/officeDocument/2006/relationships/tags" Target="../tags/tag80.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tags" Target="../tags/tag79.xml"/><Relationship Id="rId5" Type="http://schemas.openxmlformats.org/officeDocument/2006/relationships/tags" Target="../tags/tag78.xml"/><Relationship Id="rId10" Type="http://schemas.openxmlformats.org/officeDocument/2006/relationships/image" Target="../media/image2.jpg"/><Relationship Id="rId4" Type="http://schemas.openxmlformats.org/officeDocument/2006/relationships/tags" Target="../tags/tag77.xml"/><Relationship Id="rId9"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83.xml"/><Relationship Id="rId7" Type="http://schemas.openxmlformats.org/officeDocument/2006/relationships/notesSlide" Target="../notesSlides/notesSlide19.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slideLayout" Target="../slideLayouts/slideLayout2.xml"/><Relationship Id="rId5" Type="http://schemas.openxmlformats.org/officeDocument/2006/relationships/tags" Target="../tags/tag85.xml"/><Relationship Id="rId4" Type="http://schemas.openxmlformats.org/officeDocument/2006/relationships/tags" Target="../tags/tag84.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5.xml"/><Relationship Id="rId7"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2.jpg"/></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20.xml"/><Relationship Id="rId3" Type="http://schemas.openxmlformats.org/officeDocument/2006/relationships/tags" Target="../tags/tag88.xml"/><Relationship Id="rId7"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9" Type="http://schemas.openxmlformats.org/officeDocument/2006/relationships/image" Target="../media/image2.jpg"/></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1.xml"/><Relationship Id="rId3" Type="http://schemas.openxmlformats.org/officeDocument/2006/relationships/tags" Target="../tags/tag94.xml"/><Relationship Id="rId7" Type="http://schemas.openxmlformats.org/officeDocument/2006/relationships/slideLayout" Target="../slideLayouts/slideLayout2.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9"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image" Target="../media/image2.jpg"/><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notesSlide" Target="../notesSlides/notesSlide22.xml"/><Relationship Id="rId5" Type="http://schemas.openxmlformats.org/officeDocument/2006/relationships/slideLayout" Target="../slideLayouts/slideLayout2.xml"/><Relationship Id="rId4" Type="http://schemas.openxmlformats.org/officeDocument/2006/relationships/tags" Target="../tags/tag101.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2.jp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2.jp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16.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19.xml"/><Relationship Id="rId7"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2.jp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26.xml"/></Relationships>
</file>

<file path=ppt/slides/_rels/slide7.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2.jp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30.xml"/></Relationships>
</file>

<file path=ppt/slides/_rels/slide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2.jpg"/><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image" Target="../media/image2.jp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ous-titre 2"/>
          <p:cNvSpPr>
            <a:spLocks noGrp="1"/>
          </p:cNvSpPr>
          <p:nvPr>
            <p:ph type="subTitle" idx="1"/>
            <p:custDataLst>
              <p:tags r:id="rId2"/>
            </p:custDataLst>
          </p:nvPr>
        </p:nvSpPr>
        <p:spPr>
          <a:xfrm>
            <a:off x="179512" y="836712"/>
            <a:ext cx="8352928" cy="4032448"/>
          </a:xfrm>
        </p:spPr>
        <p:txBody>
          <a:bodyPr>
            <a:noAutofit/>
          </a:bodyPr>
          <a:lstStyle/>
          <a:p>
            <a:pPr algn="ctr"/>
            <a:r>
              <a:rPr lang="fr-FR" sz="2400" b="1" dirty="0">
                <a:solidFill>
                  <a:srgbClr val="8EB070"/>
                </a:solidFill>
              </a:rPr>
              <a:t>Regards des intervenants </a:t>
            </a:r>
          </a:p>
          <a:p>
            <a:pPr algn="ctr"/>
            <a:r>
              <a:rPr lang="fr-FR" sz="2400" b="1" dirty="0">
                <a:solidFill>
                  <a:srgbClr val="8EB070"/>
                </a:solidFill>
              </a:rPr>
              <a:t>sur les stratégies de recherche d’aide </a:t>
            </a:r>
          </a:p>
          <a:p>
            <a:pPr algn="ctr"/>
            <a:r>
              <a:rPr lang="fr-FR" sz="2400" b="1" dirty="0">
                <a:solidFill>
                  <a:srgbClr val="8EB070"/>
                </a:solidFill>
              </a:rPr>
              <a:t>utilisées par les femmes issues de l’immigration victimes de mariage forcé ou arrangé</a:t>
            </a:r>
          </a:p>
          <a:p>
            <a:pPr algn="ctr"/>
            <a:r>
              <a:rPr lang="fr-FR" sz="2400" b="1" dirty="0">
                <a:solidFill>
                  <a:srgbClr val="8EB070"/>
                </a:solidFill>
              </a:rPr>
              <a:t> marqué de violence, au Québec, </a:t>
            </a:r>
          </a:p>
          <a:p>
            <a:pPr algn="ctr"/>
            <a:r>
              <a:rPr lang="fr-FR" sz="2400" b="1" dirty="0">
                <a:solidFill>
                  <a:srgbClr val="8EB070"/>
                </a:solidFill>
              </a:rPr>
              <a:t>lorsqu’il y a présence d’enfants</a:t>
            </a:r>
            <a:r>
              <a:rPr lang="fr-FR" sz="2400" dirty="0">
                <a:solidFill>
                  <a:srgbClr val="8EB070"/>
                </a:solidFill>
              </a:rPr>
              <a:t> </a:t>
            </a:r>
          </a:p>
          <a:p>
            <a:endParaRPr lang="fr-FR" b="1" dirty="0">
              <a:solidFill>
                <a:srgbClr val="8EB070"/>
              </a:solidFill>
            </a:endParaRPr>
          </a:p>
          <a:p>
            <a:r>
              <a:rPr lang="fr-FR" dirty="0">
                <a:solidFill>
                  <a:srgbClr val="8EB070"/>
                </a:solidFill>
              </a:rPr>
              <a:t>Jihane Cherif </a:t>
            </a:r>
            <a:r>
              <a:rPr lang="fr-FR" dirty="0" err="1">
                <a:solidFill>
                  <a:srgbClr val="8EB070"/>
                </a:solidFill>
              </a:rPr>
              <a:t>Sarhani</a:t>
            </a:r>
            <a:endParaRPr lang="fr-FR" dirty="0">
              <a:solidFill>
                <a:srgbClr val="8EB070"/>
              </a:solidFill>
            </a:endParaRPr>
          </a:p>
          <a:p>
            <a:r>
              <a:rPr lang="fr-FR" dirty="0">
                <a:solidFill>
                  <a:srgbClr val="8EB070"/>
                </a:solidFill>
              </a:rPr>
              <a:t>candidate à la maîtrise</a:t>
            </a:r>
          </a:p>
          <a:p>
            <a:r>
              <a:rPr lang="fr-FR" dirty="0">
                <a:solidFill>
                  <a:srgbClr val="8EB070"/>
                </a:solidFill>
              </a:rPr>
              <a:t>École de criminologie, Université de Montréal</a:t>
            </a:r>
          </a:p>
          <a:p>
            <a:endParaRPr lang="fr-FR" dirty="0">
              <a:solidFill>
                <a:srgbClr val="8EB070"/>
              </a:solidFill>
            </a:endParaRPr>
          </a:p>
          <a:p>
            <a:r>
              <a:rPr lang="fr-FR" dirty="0">
                <a:solidFill>
                  <a:srgbClr val="8EB070"/>
                </a:solidFill>
              </a:rPr>
              <a:t>Marie-Marthe Cousineau, professeure</a:t>
            </a:r>
          </a:p>
          <a:p>
            <a:r>
              <a:rPr lang="fr-FR" dirty="0">
                <a:solidFill>
                  <a:srgbClr val="8EB070"/>
                </a:solidFill>
              </a:rPr>
              <a:t>École de criminologie, Université de Montréal</a:t>
            </a:r>
          </a:p>
          <a:p>
            <a:pPr algn="ctr"/>
            <a:endParaRPr lang="fr-FR" sz="3200" dirty="0">
              <a:solidFill>
                <a:srgbClr val="8EB070"/>
              </a:solidFill>
            </a:endParaRPr>
          </a:p>
          <a:p>
            <a:pPr algn="ctr"/>
            <a:endParaRPr lang="fr-FR" sz="2400" dirty="0"/>
          </a:p>
          <a:p>
            <a:pPr algn="ctr"/>
            <a:endParaRPr lang="fr-CA" sz="1400" dirty="0"/>
          </a:p>
        </p:txBody>
      </p:sp>
    </p:spTree>
    <p:extLst>
      <p:ext uri="{BB962C8B-B14F-4D97-AF65-F5344CB8AC3E}">
        <p14:creationId xmlns:p14="http://schemas.microsoft.com/office/powerpoint/2010/main" val="36163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8">
            <a:extLst>
              <a:ext uri="{28A0092B-C50C-407E-A947-70E740481C1C}">
                <a14:useLocalDpi xmlns:a14="http://schemas.microsoft.com/office/drawing/2010/main" val="0"/>
              </a:ext>
            </a:extLst>
          </a:blip>
          <a:srcRect l="5549" t="14194" r="21586" b="12898"/>
          <a:stretch/>
        </p:blipFill>
        <p:spPr>
          <a:xfrm>
            <a:off x="-47066" y="116632"/>
            <a:ext cx="9155605" cy="6862192"/>
          </a:xfrm>
          <a:prstGeom prst="rect">
            <a:avLst/>
          </a:prstGeom>
        </p:spPr>
      </p:pic>
      <p:sp>
        <p:nvSpPr>
          <p:cNvPr id="5" name="Espace réservé du contenu 4"/>
          <p:cNvSpPr>
            <a:spLocks noGrp="1"/>
          </p:cNvSpPr>
          <p:nvPr>
            <p:ph sz="quarter" idx="1"/>
            <p:custDataLst>
              <p:tags r:id="rId2"/>
            </p:custDataLst>
          </p:nvPr>
        </p:nvSpPr>
        <p:spPr>
          <a:xfrm>
            <a:off x="9580" y="2441"/>
            <a:ext cx="8892480" cy="6790184"/>
          </a:xfrm>
        </p:spPr>
        <p:txBody>
          <a:bodyPr>
            <a:normAutofit/>
          </a:bodyPr>
          <a:lstStyle/>
          <a:p>
            <a:pPr marL="0" indent="0">
              <a:buNone/>
            </a:pPr>
            <a:r>
              <a:rPr lang="fr-FR" sz="3500" b="1" dirty="0">
                <a:solidFill>
                  <a:srgbClr val="8EB070"/>
                </a:solidFill>
              </a:rPr>
              <a:t>La </a:t>
            </a:r>
            <a:r>
              <a:rPr lang="fr-CA" sz="3500" b="1" dirty="0">
                <a:solidFill>
                  <a:srgbClr val="8EB070"/>
                </a:solidFill>
              </a:rPr>
              <a:t>consigne de départ</a:t>
            </a:r>
            <a:endParaRPr lang="fr-CA" sz="3500" b="1" i="1" dirty="0">
              <a:solidFill>
                <a:srgbClr val="8EB070"/>
              </a:solidFill>
            </a:endParaRPr>
          </a:p>
          <a:p>
            <a:pPr marL="0" indent="0" algn="ctr">
              <a:lnSpc>
                <a:spcPts val="1200"/>
              </a:lnSpc>
              <a:spcBef>
                <a:spcPts val="0"/>
              </a:spcBef>
              <a:buNone/>
            </a:pPr>
            <a:endParaRPr lang="fr-CA" sz="2800" i="1" dirty="0"/>
          </a:p>
          <a:p>
            <a:pPr>
              <a:buFont typeface="Wingdings" panose="05000000000000000000" pitchFamily="2" charset="2"/>
              <a:buChar char="Ø"/>
            </a:pPr>
            <a:r>
              <a:rPr lang="fr-CA" sz="2800" i="1" dirty="0"/>
              <a:t>Pour les répondantes en maison d’hébergement </a:t>
            </a:r>
          </a:p>
          <a:p>
            <a:pPr marL="0" indent="0" defTabSz="268288">
              <a:buNone/>
            </a:pPr>
            <a:r>
              <a:rPr lang="fr-CA" sz="2800" i="1" dirty="0"/>
              <a:t>	et au Centre social d’aide aux personnes immigrantes</a:t>
            </a:r>
          </a:p>
          <a:p>
            <a:pPr marL="0" indent="0" algn="ctr">
              <a:buNone/>
            </a:pPr>
            <a:endParaRPr lang="fr-CA" sz="2800" i="1" dirty="0"/>
          </a:p>
          <a:p>
            <a:pPr marL="0" indent="0" algn="ctr">
              <a:buNone/>
            </a:pPr>
            <a:r>
              <a:rPr lang="fr-CA" sz="2400" i="1" dirty="0"/>
              <a:t>Dans la recension des écrits, il est apparu que la présence d’enfants peut être un obstacle dans la recherche d’aide pour les femmes immigrantes victimes de mariage forcé ou arrangé marqué de violence conjugale. </a:t>
            </a:r>
          </a:p>
          <a:p>
            <a:pPr marL="0" indent="0" algn="ctr">
              <a:buNone/>
            </a:pPr>
            <a:r>
              <a:rPr lang="fr-CA" sz="2400" i="1" dirty="0"/>
              <a:t>Qu’en est-il pour les femmes auprès desquelles vous </a:t>
            </a:r>
            <a:r>
              <a:rPr lang="fr-CA" sz="2400" i="1" dirty="0" smtClean="0"/>
              <a:t>intervenez</a:t>
            </a:r>
            <a:r>
              <a:rPr lang="fr-CA" sz="2400" i="1" dirty="0"/>
              <a:t>?</a:t>
            </a:r>
          </a:p>
          <a:p>
            <a:pPr marL="0" indent="0" algn="ctr">
              <a:buNone/>
            </a:pPr>
            <a:endParaRPr lang="fr-CA" i="1" dirty="0"/>
          </a:p>
          <a:p>
            <a:pPr>
              <a:buFont typeface="Wingdings" panose="05000000000000000000" pitchFamily="2" charset="2"/>
              <a:buChar char="Ø"/>
            </a:pPr>
            <a:r>
              <a:rPr lang="fr-CA" sz="2800" i="1" dirty="0"/>
              <a:t>À la DPJ</a:t>
            </a:r>
          </a:p>
          <a:p>
            <a:pPr marL="0" indent="0" algn="ctr">
              <a:buNone/>
            </a:pPr>
            <a:r>
              <a:rPr lang="fr-CA" sz="2800" i="1" dirty="0"/>
              <a:t> </a:t>
            </a:r>
            <a:r>
              <a:rPr lang="fr-CA" sz="2400" i="1" dirty="0"/>
              <a:t>La recension des écrits a révélé que les femmes immigrantes victimes de mariage forcé ou arrangé marqué de violence conjugale exprimaient la crainte que la DPJ intervienne dans leur </a:t>
            </a:r>
            <a:r>
              <a:rPr lang="fr-CA" sz="2400" i="1" dirty="0" smtClean="0"/>
              <a:t>vie. Qu’en </a:t>
            </a:r>
            <a:r>
              <a:rPr lang="fr-CA" sz="2400" i="1" dirty="0"/>
              <a:t>est-il à votre </a:t>
            </a:r>
            <a:r>
              <a:rPr lang="fr-CA" sz="2400" i="1" dirty="0" smtClean="0"/>
              <a:t>connaissance ?</a:t>
            </a:r>
            <a:endParaRPr lang="fr-FR" sz="2400" dirty="0"/>
          </a:p>
          <a:p>
            <a:pPr marL="0" indent="0">
              <a:buNone/>
            </a:pPr>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10</a:t>
            </a:fld>
            <a:endParaRPr lang="fr-CA" dirty="0"/>
          </a:p>
        </p:txBody>
      </p:sp>
      <p:sp>
        <p:nvSpPr>
          <p:cNvPr id="2" name="Bulle narrative : rectangle à coins arrondis 1"/>
          <p:cNvSpPr/>
          <p:nvPr>
            <p:custDataLst>
              <p:tags r:id="rId4"/>
            </p:custDataLst>
          </p:nvPr>
        </p:nvSpPr>
        <p:spPr>
          <a:xfrm>
            <a:off x="48493" y="2060848"/>
            <a:ext cx="8964488" cy="1944216"/>
          </a:xfrm>
          <a:prstGeom prst="wedgeRoundRectCallout">
            <a:avLst>
              <a:gd name="adj1" fmla="val -41183"/>
              <a:gd name="adj2" fmla="val 69892"/>
              <a:gd name="adj3" fmla="val 16667"/>
            </a:avLst>
          </a:prstGeom>
          <a:noFill/>
          <a:ln>
            <a:solidFill>
              <a:srgbClr val="8EB0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Bulle narrative : rectangle à coins arrondis 2"/>
          <p:cNvSpPr/>
          <p:nvPr>
            <p:custDataLst>
              <p:tags r:id="rId5"/>
            </p:custDataLst>
          </p:nvPr>
        </p:nvSpPr>
        <p:spPr>
          <a:xfrm>
            <a:off x="318268" y="4869160"/>
            <a:ext cx="8640438" cy="1584176"/>
          </a:xfrm>
          <a:prstGeom prst="wedgeRoundRectCallout">
            <a:avLst>
              <a:gd name="adj1" fmla="val -39827"/>
              <a:gd name="adj2" fmla="val 74171"/>
              <a:gd name="adj3" fmla="val 16667"/>
            </a:avLst>
          </a:prstGeom>
          <a:noFill/>
          <a:ln>
            <a:solidFill>
              <a:srgbClr val="8EB0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74106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6">
            <a:extLst>
              <a:ext uri="{28A0092B-C50C-407E-A947-70E740481C1C}">
                <a14:useLocalDpi xmlns:a14="http://schemas.microsoft.com/office/drawing/2010/main" val="0"/>
              </a:ext>
            </a:extLst>
          </a:blip>
          <a:srcRect l="5549" t="14194" r="21586" b="12898"/>
          <a:stretch/>
        </p:blipFill>
        <p:spPr>
          <a:xfrm>
            <a:off x="5571" y="-243408"/>
            <a:ext cx="9144000" cy="7344816"/>
          </a:xfrm>
          <a:prstGeom prst="rect">
            <a:avLst/>
          </a:prstGeom>
        </p:spPr>
      </p:pic>
      <p:sp>
        <p:nvSpPr>
          <p:cNvPr id="5" name="Espace réservé du contenu 4"/>
          <p:cNvSpPr>
            <a:spLocks noGrp="1"/>
          </p:cNvSpPr>
          <p:nvPr>
            <p:ph sz="quarter" idx="1"/>
            <p:custDataLst>
              <p:tags r:id="rId2"/>
            </p:custDataLst>
          </p:nvPr>
        </p:nvSpPr>
        <p:spPr>
          <a:xfrm>
            <a:off x="179512" y="692696"/>
            <a:ext cx="9144000" cy="6552728"/>
          </a:xfrm>
        </p:spPr>
        <p:txBody>
          <a:bodyPr>
            <a:normAutofit fontScale="92500" lnSpcReduction="20000"/>
          </a:bodyPr>
          <a:lstStyle/>
          <a:p>
            <a:pPr>
              <a:buFont typeface="Wingdings" charset="2"/>
              <a:buChar char="q"/>
            </a:pPr>
            <a:r>
              <a:rPr lang="fr-FR" sz="2400" b="1" dirty="0">
                <a:solidFill>
                  <a:srgbClr val="2E5088"/>
                </a:solidFill>
              </a:rPr>
              <a:t>Contexte entourant le mariage</a:t>
            </a:r>
            <a:endParaRPr lang="fr-FR" sz="2400" dirty="0">
              <a:solidFill>
                <a:srgbClr val="2E5088"/>
              </a:solidFill>
            </a:endParaRPr>
          </a:p>
          <a:p>
            <a:pPr marL="0" indent="0">
              <a:buNone/>
            </a:pPr>
            <a:r>
              <a:rPr lang="fr-FR" sz="2400" dirty="0">
                <a:solidFill>
                  <a:srgbClr val="2E5088"/>
                </a:solidFill>
              </a:rPr>
              <a:t>	- Parcours migratoire</a:t>
            </a:r>
          </a:p>
          <a:p>
            <a:pPr marL="0" indent="0">
              <a:buNone/>
            </a:pPr>
            <a:r>
              <a:rPr lang="fr-FR" sz="2400" dirty="0">
                <a:solidFill>
                  <a:srgbClr val="2E5088"/>
                </a:solidFill>
              </a:rPr>
              <a:t>	- Situation socioéconomique</a:t>
            </a:r>
          </a:p>
          <a:p>
            <a:pPr marL="0" indent="0">
              <a:buNone/>
            </a:pPr>
            <a:r>
              <a:rPr lang="fr-FR" sz="2400" dirty="0">
                <a:solidFill>
                  <a:srgbClr val="2E5088"/>
                </a:solidFill>
              </a:rPr>
              <a:t>	-  Vie de couple</a:t>
            </a:r>
          </a:p>
          <a:p>
            <a:pPr marL="0" indent="0">
              <a:buNone/>
            </a:pPr>
            <a:r>
              <a:rPr lang="fr-FR" sz="2400" dirty="0">
                <a:solidFill>
                  <a:srgbClr val="2E5088"/>
                </a:solidFill>
              </a:rPr>
              <a:t>	- Réseau familial et social </a:t>
            </a:r>
          </a:p>
          <a:p>
            <a:pPr>
              <a:buFont typeface="Wingdings" charset="2"/>
              <a:buChar char="q"/>
            </a:pPr>
            <a:r>
              <a:rPr lang="fr-FR" sz="2400" b="1" dirty="0">
                <a:solidFill>
                  <a:srgbClr val="2E5088"/>
                </a:solidFill>
              </a:rPr>
              <a:t>Perceptions </a:t>
            </a:r>
          </a:p>
          <a:p>
            <a:pPr marL="0" indent="0">
              <a:buNone/>
            </a:pPr>
            <a:r>
              <a:rPr lang="fr-FR" sz="2400" dirty="0">
                <a:solidFill>
                  <a:srgbClr val="2E5088"/>
                </a:solidFill>
              </a:rPr>
              <a:t>	- Le mariage pour ces femmes</a:t>
            </a:r>
          </a:p>
          <a:p>
            <a:pPr marL="0" indent="0">
              <a:buNone/>
            </a:pPr>
            <a:r>
              <a:rPr lang="fr-FR" sz="2400" dirty="0">
                <a:solidFill>
                  <a:srgbClr val="2E5088"/>
                </a:solidFill>
              </a:rPr>
              <a:t>	- Le r</a:t>
            </a:r>
            <a:r>
              <a:rPr lang="fr-CA" sz="2400" dirty="0" err="1">
                <a:solidFill>
                  <a:srgbClr val="2E5088"/>
                </a:solidFill>
              </a:rPr>
              <a:t>ôle</a:t>
            </a:r>
            <a:r>
              <a:rPr lang="fr-CA" sz="2400" dirty="0">
                <a:solidFill>
                  <a:srgbClr val="2E5088"/>
                </a:solidFill>
              </a:rPr>
              <a:t> de la femme, d’une mère et d’une épouse</a:t>
            </a:r>
          </a:p>
          <a:p>
            <a:pPr marL="0" indent="0">
              <a:buNone/>
            </a:pPr>
            <a:r>
              <a:rPr lang="fr-CA" sz="2400" dirty="0">
                <a:solidFill>
                  <a:srgbClr val="2E5088"/>
                </a:solidFill>
              </a:rPr>
              <a:t>	- La recherche d’aide et le recours au services de ces femmes</a:t>
            </a:r>
          </a:p>
          <a:p>
            <a:pPr marL="285750" indent="-285750">
              <a:buFont typeface="Wingdings" charset="2"/>
              <a:buChar char="q"/>
            </a:pPr>
            <a:r>
              <a:rPr lang="fr-FR" sz="2400" b="1" dirty="0">
                <a:solidFill>
                  <a:srgbClr val="2E5088"/>
                </a:solidFill>
              </a:rPr>
              <a:t>Craintes vécues par les femmes</a:t>
            </a:r>
          </a:p>
          <a:p>
            <a:pPr marL="742950" lvl="1" indent="-285750">
              <a:buFont typeface="Wingdings" charset="2"/>
              <a:buChar char="q"/>
            </a:pPr>
            <a:r>
              <a:rPr lang="fr-FR" sz="2400" b="1" i="1" dirty="0">
                <a:solidFill>
                  <a:srgbClr val="2E5088"/>
                </a:solidFill>
              </a:rPr>
              <a:t>Pour elles-m</a:t>
            </a:r>
            <a:r>
              <a:rPr lang="fr-CA" sz="2400" b="1" i="1" dirty="0" err="1">
                <a:solidFill>
                  <a:srgbClr val="2E5088"/>
                </a:solidFill>
              </a:rPr>
              <a:t>êmes</a:t>
            </a:r>
            <a:endParaRPr lang="fr-CA" sz="2400" b="1" i="1" dirty="0">
              <a:solidFill>
                <a:srgbClr val="2E5088"/>
              </a:solidFill>
            </a:endParaRPr>
          </a:p>
          <a:p>
            <a:pPr marL="893762" lvl="1" indent="0">
              <a:buNone/>
            </a:pPr>
            <a:r>
              <a:rPr lang="fr-CA" sz="2400" b="1" dirty="0">
                <a:solidFill>
                  <a:srgbClr val="2E5088"/>
                </a:solidFill>
              </a:rPr>
              <a:t>- </a:t>
            </a:r>
            <a:r>
              <a:rPr lang="fr-CA" sz="2400" dirty="0">
                <a:solidFill>
                  <a:srgbClr val="2E5088"/>
                </a:solidFill>
              </a:rPr>
              <a:t>Sécurité</a:t>
            </a:r>
          </a:p>
          <a:p>
            <a:pPr marL="914400" lvl="2" indent="0">
              <a:buNone/>
            </a:pPr>
            <a:r>
              <a:rPr lang="fr-CA" sz="2400" dirty="0">
                <a:solidFill>
                  <a:srgbClr val="2E5088"/>
                </a:solidFill>
              </a:rPr>
              <a:t>- Statut juridique</a:t>
            </a:r>
            <a:endParaRPr lang="fr-FR" sz="2400" dirty="0">
              <a:solidFill>
                <a:srgbClr val="2E5088"/>
              </a:solidFill>
            </a:endParaRPr>
          </a:p>
          <a:p>
            <a:pPr marL="742950" lvl="1" indent="-285750">
              <a:buFont typeface="Wingdings" charset="2"/>
              <a:buChar char="q"/>
            </a:pPr>
            <a:r>
              <a:rPr lang="fr-FR" sz="2400" b="1" i="1" dirty="0">
                <a:solidFill>
                  <a:srgbClr val="2E5088"/>
                </a:solidFill>
              </a:rPr>
              <a:t>Par rapport aux enfants</a:t>
            </a:r>
            <a:endParaRPr lang="fr-FR" sz="2400" b="1" dirty="0">
              <a:solidFill>
                <a:srgbClr val="2E5088"/>
              </a:solidFill>
            </a:endParaRPr>
          </a:p>
          <a:p>
            <a:pPr marL="0" indent="0">
              <a:buNone/>
            </a:pPr>
            <a:r>
              <a:rPr lang="fr-FR" sz="2400" dirty="0">
                <a:solidFill>
                  <a:srgbClr val="2E5088"/>
                </a:solidFill>
              </a:rPr>
              <a:t>	- Intervention de la Direction de la protection de la jeunesse</a:t>
            </a:r>
          </a:p>
          <a:p>
            <a:pPr marL="0" indent="0">
              <a:buNone/>
            </a:pPr>
            <a:r>
              <a:rPr lang="fr-FR" sz="2400" dirty="0">
                <a:solidFill>
                  <a:srgbClr val="2E5088"/>
                </a:solidFill>
              </a:rPr>
              <a:t>	- Enlèvement par le père</a:t>
            </a:r>
          </a:p>
          <a:p>
            <a:pPr marL="0" indent="0">
              <a:buNone/>
            </a:pPr>
            <a:r>
              <a:rPr lang="fr-FR" sz="2400" dirty="0">
                <a:solidFill>
                  <a:srgbClr val="2E5088"/>
                </a:solidFill>
              </a:rPr>
              <a:t>	- Intervention de l’immigration </a:t>
            </a:r>
          </a:p>
          <a:p>
            <a:pPr marL="0" indent="0">
              <a:buNone/>
            </a:pPr>
            <a:r>
              <a:rPr lang="fr-FR" sz="2400" dirty="0">
                <a:solidFill>
                  <a:srgbClr val="2E5088"/>
                </a:solidFill>
              </a:rPr>
              <a:t>	- </a:t>
            </a:r>
            <a:r>
              <a:rPr lang="fr-FR" sz="2400" dirty="0" smtClean="0">
                <a:solidFill>
                  <a:srgbClr val="2E5088"/>
                </a:solidFill>
              </a:rPr>
              <a:t>Violences physiques</a:t>
            </a:r>
            <a:r>
              <a:rPr lang="fr-FR" sz="2400" dirty="0">
                <a:solidFill>
                  <a:srgbClr val="2E5088"/>
                </a:solidFill>
              </a:rPr>
              <a:t>, psychologiques et sexuelles</a:t>
            </a:r>
          </a:p>
          <a:p>
            <a:pPr marL="0" indent="0">
              <a:buNone/>
            </a:pPr>
            <a:endParaRPr lang="fr-CA" sz="2400" dirty="0"/>
          </a:p>
          <a:p>
            <a:pPr marL="0" indent="0">
              <a:buNone/>
            </a:pPr>
            <a:endParaRPr lang="fr-FR" sz="2400" dirty="0"/>
          </a:p>
          <a:p>
            <a:pPr marL="0" indent="0">
              <a:buNone/>
            </a:pPr>
            <a:endParaRPr lang="en-CA" sz="2400" dirty="0"/>
          </a:p>
        </p:txBody>
      </p:sp>
      <p:sp>
        <p:nvSpPr>
          <p:cNvPr id="8" name="Titre 1"/>
          <p:cNvSpPr txBox="1">
            <a:spLocks/>
          </p:cNvSpPr>
          <p:nvPr>
            <p:custDataLst>
              <p:tags r:id="rId3"/>
            </p:custDataLst>
          </p:nvPr>
        </p:nvSpPr>
        <p:spPr>
          <a:xfrm>
            <a:off x="462771" y="-99392"/>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b="1" dirty="0">
                <a:solidFill>
                  <a:srgbClr val="8EB070"/>
                </a:solidFill>
              </a:rPr>
              <a:t>Grille de thèmes à explorer</a:t>
            </a:r>
            <a:endParaRPr lang="fr-CA" b="1" i="1" dirty="0">
              <a:solidFill>
                <a:srgbClr val="8EB070"/>
              </a:solidFill>
            </a:endParaRPr>
          </a:p>
        </p:txBody>
      </p:sp>
    </p:spTree>
    <p:extLst>
      <p:ext uri="{BB962C8B-B14F-4D97-AF65-F5344CB8AC3E}">
        <p14:creationId xmlns:p14="http://schemas.microsoft.com/office/powerpoint/2010/main" val="1854273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7">
            <a:extLst>
              <a:ext uri="{28A0092B-C50C-407E-A947-70E740481C1C}">
                <a14:useLocalDpi xmlns:a14="http://schemas.microsoft.com/office/drawing/2010/main" val="0"/>
              </a:ext>
            </a:extLst>
          </a:blip>
          <a:srcRect l="5549" t="14194" r="21586" b="12898"/>
          <a:stretch/>
        </p:blipFill>
        <p:spPr>
          <a:xfrm>
            <a:off x="9056" y="-16505"/>
            <a:ext cx="9144000" cy="6862192"/>
          </a:xfrm>
          <a:prstGeom prst="rect">
            <a:avLst/>
          </a:prstGeom>
        </p:spPr>
      </p:pic>
      <p:sp>
        <p:nvSpPr>
          <p:cNvPr id="5" name="Espace réservé du contenu 4"/>
          <p:cNvSpPr>
            <a:spLocks noGrp="1"/>
          </p:cNvSpPr>
          <p:nvPr>
            <p:ph sz="quarter" idx="1"/>
            <p:custDataLst>
              <p:tags r:id="rId2"/>
            </p:custDataLst>
          </p:nvPr>
        </p:nvSpPr>
        <p:spPr>
          <a:xfrm>
            <a:off x="90300" y="1412776"/>
            <a:ext cx="9234228" cy="5877272"/>
          </a:xfrm>
        </p:spPr>
        <p:txBody>
          <a:bodyPr>
            <a:normAutofit/>
          </a:bodyPr>
          <a:lstStyle/>
          <a:p>
            <a:pPr>
              <a:buFont typeface="Wingdings" charset="2"/>
              <a:buChar char="q"/>
            </a:pPr>
            <a:r>
              <a:rPr lang="fr-FR" sz="2800" dirty="0">
                <a:solidFill>
                  <a:srgbClr val="8EB070"/>
                </a:solidFill>
              </a:rPr>
              <a:t>Phénomène </a:t>
            </a:r>
            <a:r>
              <a:rPr lang="fr-FR" sz="2800" b="1" dirty="0">
                <a:solidFill>
                  <a:srgbClr val="8EB070"/>
                </a:solidFill>
              </a:rPr>
              <a:t>méconnu</a:t>
            </a:r>
            <a:r>
              <a:rPr lang="fr-FR" sz="2800" dirty="0">
                <a:solidFill>
                  <a:srgbClr val="8EB070"/>
                </a:solidFill>
              </a:rPr>
              <a:t>, </a:t>
            </a:r>
            <a:r>
              <a:rPr lang="fr-FR" sz="2800" b="1" dirty="0">
                <a:solidFill>
                  <a:srgbClr val="8EB070"/>
                </a:solidFill>
              </a:rPr>
              <a:t>caché </a:t>
            </a:r>
            <a:r>
              <a:rPr lang="fr-FR" sz="2800" dirty="0">
                <a:solidFill>
                  <a:srgbClr val="8EB070"/>
                </a:solidFill>
              </a:rPr>
              <a:t>: ignorance des thèmes à aborder</a:t>
            </a:r>
          </a:p>
          <a:p>
            <a:pPr marL="0" indent="0">
              <a:buNone/>
            </a:pPr>
            <a:endParaRPr lang="fr-FR" sz="2800" dirty="0">
              <a:solidFill>
                <a:srgbClr val="8EB070"/>
              </a:solidFill>
            </a:endParaRPr>
          </a:p>
          <a:p>
            <a:pPr>
              <a:buFont typeface="Wingdings" charset="2"/>
              <a:buChar char="q"/>
            </a:pPr>
            <a:r>
              <a:rPr lang="fr-FR" sz="2800" b="1" dirty="0">
                <a:solidFill>
                  <a:srgbClr val="8EB070"/>
                </a:solidFill>
              </a:rPr>
              <a:t>Source d’information indirecte</a:t>
            </a:r>
          </a:p>
          <a:p>
            <a:pPr marL="0" indent="0">
              <a:buNone/>
            </a:pPr>
            <a:endParaRPr lang="fr-FR" sz="2800" b="1" dirty="0">
              <a:solidFill>
                <a:srgbClr val="8EB070"/>
              </a:solidFill>
            </a:endParaRPr>
          </a:p>
          <a:p>
            <a:pPr>
              <a:buFont typeface="Wingdings" charset="2"/>
              <a:buChar char="q"/>
            </a:pPr>
            <a:r>
              <a:rPr lang="fr-FR" sz="2800" dirty="0">
                <a:solidFill>
                  <a:srgbClr val="8EB070"/>
                </a:solidFill>
              </a:rPr>
              <a:t>Difficulté de recruter une dizaine d’intervenants-es </a:t>
            </a:r>
            <a:r>
              <a:rPr lang="fr-FR" sz="2800" dirty="0" err="1">
                <a:solidFill>
                  <a:srgbClr val="8EB070"/>
                </a:solidFill>
              </a:rPr>
              <a:t>pr</a:t>
            </a:r>
            <a:r>
              <a:rPr lang="fr-CA" sz="2800" dirty="0" err="1">
                <a:solidFill>
                  <a:srgbClr val="8EB070"/>
                </a:solidFill>
              </a:rPr>
              <a:t>êts</a:t>
            </a:r>
            <a:r>
              <a:rPr lang="fr-CA" sz="2800" dirty="0">
                <a:solidFill>
                  <a:srgbClr val="8EB070"/>
                </a:solidFill>
              </a:rPr>
              <a:t>-es à discuter de la problématique</a:t>
            </a:r>
          </a:p>
          <a:p>
            <a:pPr>
              <a:buFont typeface="Wingdings" charset="2"/>
              <a:buChar char="q"/>
            </a:pPr>
            <a:endParaRPr lang="fr-CA" sz="2800" dirty="0">
              <a:solidFill>
                <a:srgbClr val="8EB070"/>
              </a:solidFill>
            </a:endParaRPr>
          </a:p>
          <a:p>
            <a:pPr>
              <a:buFont typeface="Wingdings" charset="2"/>
              <a:buChar char="q"/>
            </a:pPr>
            <a:r>
              <a:rPr lang="fr-CA" sz="2800" dirty="0">
                <a:solidFill>
                  <a:srgbClr val="8EB070"/>
                </a:solidFill>
              </a:rPr>
              <a:t>La parole des femmes n’est pas entendue</a:t>
            </a:r>
            <a:endParaRPr lang="fr-FR" sz="2800" dirty="0">
              <a:solidFill>
                <a:srgbClr val="8EB070"/>
              </a:solidFill>
            </a:endParaRPr>
          </a:p>
          <a:p>
            <a:pPr marL="0" indent="0">
              <a:buNone/>
            </a:pPr>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12</a:t>
            </a:fld>
            <a:endParaRPr lang="fr-CA" dirty="0"/>
          </a:p>
        </p:txBody>
      </p:sp>
      <p:sp>
        <p:nvSpPr>
          <p:cNvPr id="8" name="Titre 1"/>
          <p:cNvSpPr txBox="1">
            <a:spLocks/>
          </p:cNvSpPr>
          <p:nvPr>
            <p:custDataLst>
              <p:tags r:id="rId4"/>
            </p:custDataLst>
          </p:nvPr>
        </p:nvSpPr>
        <p:spPr>
          <a:xfrm>
            <a:off x="89810" y="203602"/>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sz="4000" dirty="0">
                <a:solidFill>
                  <a:srgbClr val="8EB070"/>
                </a:solidFill>
              </a:rPr>
              <a:t>Les limites de l’étude</a:t>
            </a:r>
            <a:endParaRPr lang="fr-CA" sz="4000" i="1" dirty="0">
              <a:solidFill>
                <a:srgbClr val="8EB070"/>
              </a:solidFill>
            </a:endParaRPr>
          </a:p>
        </p:txBody>
      </p:sp>
    </p:spTree>
    <p:extLst>
      <p:ext uri="{BB962C8B-B14F-4D97-AF65-F5344CB8AC3E}">
        <p14:creationId xmlns:p14="http://schemas.microsoft.com/office/powerpoint/2010/main" val="980495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6">
            <a:extLst>
              <a:ext uri="{28A0092B-C50C-407E-A947-70E740481C1C}">
                <a14:useLocalDpi xmlns:a14="http://schemas.microsoft.com/office/drawing/2010/main" val="0"/>
              </a:ext>
            </a:extLst>
          </a:blip>
          <a:srcRect l="5549" t="14194" r="21586" b="12898"/>
          <a:stretch/>
        </p:blipFill>
        <p:spPr>
          <a:xfrm>
            <a:off x="-22221" y="-6841"/>
            <a:ext cx="9144000" cy="6862192"/>
          </a:xfrm>
          <a:prstGeom prst="rect">
            <a:avLst/>
          </a:prstGeom>
        </p:spPr>
      </p:pic>
      <p:sp>
        <p:nvSpPr>
          <p:cNvPr id="5" name="Espace réservé du contenu 4"/>
          <p:cNvSpPr>
            <a:spLocks noGrp="1"/>
          </p:cNvSpPr>
          <p:nvPr>
            <p:ph sz="quarter" idx="1"/>
            <p:custDataLst>
              <p:tags r:id="rId2"/>
            </p:custDataLst>
          </p:nvPr>
        </p:nvSpPr>
        <p:spPr>
          <a:xfrm>
            <a:off x="0" y="1173560"/>
            <a:ext cx="8892480" cy="5877272"/>
          </a:xfrm>
        </p:spPr>
        <p:txBody>
          <a:bodyPr>
            <a:normAutofit/>
          </a:bodyPr>
          <a:lstStyle/>
          <a:p>
            <a:pPr marL="0" indent="0" algn="just">
              <a:spcBef>
                <a:spcPts val="1200"/>
              </a:spcBef>
              <a:buNone/>
            </a:pPr>
            <a:r>
              <a:rPr lang="fr-FR" sz="2400" dirty="0">
                <a:solidFill>
                  <a:srgbClr val="2E5088"/>
                </a:solidFill>
              </a:rPr>
              <a:t>Les mères vivant une situation de mariage arrangé ou forcé empreinte de violence conjugale ne réalisent pas l’ampleur des conséquences pour elles et sur le développement de l’enfant. </a:t>
            </a:r>
          </a:p>
          <a:p>
            <a:pPr marL="0" indent="0" algn="just">
              <a:spcBef>
                <a:spcPts val="1200"/>
              </a:spcBef>
              <a:buNone/>
            </a:pPr>
            <a:r>
              <a:rPr lang="fr-FR" sz="2400" dirty="0">
                <a:solidFill>
                  <a:srgbClr val="2E5088"/>
                </a:solidFill>
              </a:rPr>
              <a:t>Cette information a également été mentionnée à plusieurs reprises lors des entretiens en tant qu’obstacle majeur à l’intervention. </a:t>
            </a:r>
          </a:p>
          <a:p>
            <a:pPr marL="0" indent="0">
              <a:spcBef>
                <a:spcPts val="1200"/>
              </a:spcBef>
              <a:buNone/>
            </a:pPr>
            <a:r>
              <a:rPr lang="fr-FR" sz="2400" dirty="0">
                <a:solidFill>
                  <a:srgbClr val="2E5088"/>
                </a:solidFill>
              </a:rPr>
              <a:t>L’étude porte un regard sur plusieurs problématiques qui peuvent freiner la recherche d’aide à savoir : </a:t>
            </a:r>
          </a:p>
          <a:p>
            <a:pPr marL="180975" indent="-180975">
              <a:spcBef>
                <a:spcPts val="1200"/>
              </a:spcBef>
            </a:pPr>
            <a:r>
              <a:rPr lang="fr-FR" sz="2400" dirty="0">
                <a:solidFill>
                  <a:srgbClr val="2E5088"/>
                </a:solidFill>
              </a:rPr>
              <a:t>les femmes issues </a:t>
            </a:r>
            <a:r>
              <a:rPr lang="fr-FR" sz="2400" b="1" dirty="0">
                <a:solidFill>
                  <a:srgbClr val="2E5088"/>
                </a:solidFill>
              </a:rPr>
              <a:t>d’une immigration difficile</a:t>
            </a:r>
            <a:endParaRPr lang="fr-FR" sz="2400" dirty="0">
              <a:solidFill>
                <a:srgbClr val="2E5088"/>
              </a:solidFill>
            </a:endParaRPr>
          </a:p>
          <a:p>
            <a:pPr marL="180975" indent="-180975">
              <a:spcBef>
                <a:spcPts val="1200"/>
              </a:spcBef>
            </a:pPr>
            <a:r>
              <a:rPr lang="fr-FR" sz="2400" dirty="0">
                <a:solidFill>
                  <a:srgbClr val="2E5088"/>
                </a:solidFill>
              </a:rPr>
              <a:t>vivant un </a:t>
            </a:r>
            <a:r>
              <a:rPr lang="fr-FR" sz="2400" b="1" dirty="0">
                <a:solidFill>
                  <a:srgbClr val="2E5088"/>
                </a:solidFill>
              </a:rPr>
              <a:t>mariage forcé ou arrangé</a:t>
            </a:r>
            <a:endParaRPr lang="fr-FR" sz="2400" dirty="0">
              <a:solidFill>
                <a:srgbClr val="2E5088"/>
              </a:solidFill>
            </a:endParaRPr>
          </a:p>
          <a:p>
            <a:pPr marL="180975" indent="-180975">
              <a:spcBef>
                <a:spcPts val="1200"/>
              </a:spcBef>
            </a:pPr>
            <a:r>
              <a:rPr lang="fr-FR" sz="2400" dirty="0">
                <a:solidFill>
                  <a:srgbClr val="2E5088"/>
                </a:solidFill>
              </a:rPr>
              <a:t>victimes de </a:t>
            </a:r>
            <a:r>
              <a:rPr lang="fr-FR" sz="2400" b="1" dirty="0">
                <a:solidFill>
                  <a:srgbClr val="2E5088"/>
                </a:solidFill>
              </a:rPr>
              <a:t>violence conjugale</a:t>
            </a:r>
            <a:endParaRPr lang="fr-FR" sz="2400" dirty="0">
              <a:solidFill>
                <a:srgbClr val="2E5088"/>
              </a:solidFill>
            </a:endParaRPr>
          </a:p>
          <a:p>
            <a:pPr marL="180975" indent="-180975">
              <a:spcBef>
                <a:spcPts val="1200"/>
              </a:spcBef>
            </a:pPr>
            <a:r>
              <a:rPr lang="fr-FR" sz="2400" dirty="0">
                <a:solidFill>
                  <a:srgbClr val="2E5088"/>
                </a:solidFill>
              </a:rPr>
              <a:t>ayant un ou plusieurs </a:t>
            </a:r>
            <a:r>
              <a:rPr lang="fr-FR" sz="2400" b="1" dirty="0">
                <a:solidFill>
                  <a:srgbClr val="2E5088"/>
                </a:solidFill>
              </a:rPr>
              <a:t>enfants </a:t>
            </a:r>
            <a:r>
              <a:rPr lang="fr-FR" sz="2400" dirty="0">
                <a:solidFill>
                  <a:srgbClr val="2E5088"/>
                </a:solidFill>
              </a:rPr>
              <a:t>à leur charge. </a:t>
            </a:r>
          </a:p>
          <a:p>
            <a:pPr marL="0" indent="0">
              <a:buNone/>
            </a:pPr>
            <a:endParaRPr lang="en-CA" sz="2400" dirty="0"/>
          </a:p>
        </p:txBody>
      </p:sp>
      <p:sp>
        <p:nvSpPr>
          <p:cNvPr id="8" name="Titre 1"/>
          <p:cNvSpPr txBox="1">
            <a:spLocks/>
          </p:cNvSpPr>
          <p:nvPr>
            <p:custDataLst>
              <p:tags r:id="rId3"/>
            </p:custDataLst>
          </p:nvPr>
        </p:nvSpPr>
        <p:spPr>
          <a:xfrm>
            <a:off x="434979" y="188640"/>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sz="4000" dirty="0" err="1">
                <a:solidFill>
                  <a:srgbClr val="8EB070"/>
                </a:solidFill>
              </a:rPr>
              <a:t>Intér</a:t>
            </a:r>
            <a:r>
              <a:rPr lang="fr-CA" sz="4000" dirty="0" err="1">
                <a:solidFill>
                  <a:srgbClr val="8EB070"/>
                </a:solidFill>
              </a:rPr>
              <a:t>êts</a:t>
            </a:r>
            <a:r>
              <a:rPr lang="fr-CA" sz="4000" dirty="0">
                <a:solidFill>
                  <a:srgbClr val="8EB070"/>
                </a:solidFill>
              </a:rPr>
              <a:t> de la recherche</a:t>
            </a:r>
            <a:endParaRPr lang="fr-CA" sz="4000" i="1" dirty="0">
              <a:solidFill>
                <a:srgbClr val="8EB070"/>
              </a:solidFill>
            </a:endParaRPr>
          </a:p>
        </p:txBody>
      </p:sp>
    </p:spTree>
    <p:extLst>
      <p:ext uri="{BB962C8B-B14F-4D97-AF65-F5344CB8AC3E}">
        <p14:creationId xmlns:p14="http://schemas.microsoft.com/office/powerpoint/2010/main" val="105077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9">
            <a:extLst>
              <a:ext uri="{28A0092B-C50C-407E-A947-70E740481C1C}">
                <a14:useLocalDpi xmlns:a14="http://schemas.microsoft.com/office/drawing/2010/main" val="0"/>
              </a:ext>
            </a:extLst>
          </a:blip>
          <a:srcRect l="5549" t="14194" r="21586" b="12898"/>
          <a:stretch/>
        </p:blipFill>
        <p:spPr>
          <a:xfrm>
            <a:off x="0" y="0"/>
            <a:ext cx="9144000" cy="6862192"/>
          </a:xfrm>
          <a:prstGeom prst="rect">
            <a:avLst/>
          </a:prstGeom>
        </p:spPr>
      </p:pic>
      <p:sp>
        <p:nvSpPr>
          <p:cNvPr id="5" name="Espace réservé du contenu 4"/>
          <p:cNvSpPr>
            <a:spLocks noGrp="1"/>
          </p:cNvSpPr>
          <p:nvPr>
            <p:ph sz="quarter" idx="1"/>
            <p:custDataLst>
              <p:tags r:id="rId2"/>
            </p:custDataLst>
          </p:nvPr>
        </p:nvSpPr>
        <p:spPr>
          <a:xfrm>
            <a:off x="457200" y="1628800"/>
            <a:ext cx="8147248" cy="4824536"/>
          </a:xfrm>
        </p:spPr>
        <p:txBody>
          <a:bodyPr>
            <a:normAutofit/>
          </a:bodyPr>
          <a:lstStyle/>
          <a:p>
            <a:pPr marL="274320" lvl="1" indent="0">
              <a:buNone/>
            </a:pPr>
            <a:endParaRPr lang="fr-CA" dirty="0"/>
          </a:p>
          <a:p>
            <a:pPr marL="274320" lvl="1" indent="0">
              <a:buNone/>
            </a:pPr>
            <a:endParaRPr lang="fr-CA"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14</a:t>
            </a:fld>
            <a:endParaRPr lang="fr-CA" dirty="0"/>
          </a:p>
        </p:txBody>
      </p:sp>
      <p:sp>
        <p:nvSpPr>
          <p:cNvPr id="2" name="Rectangle 1"/>
          <p:cNvSpPr/>
          <p:nvPr>
            <p:custDataLst>
              <p:tags r:id="rId4"/>
            </p:custDataLst>
          </p:nvPr>
        </p:nvSpPr>
        <p:spPr>
          <a:xfrm>
            <a:off x="0" y="1844824"/>
            <a:ext cx="9144000" cy="3024336"/>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Titre 1"/>
          <p:cNvSpPr txBox="1">
            <a:spLocks/>
          </p:cNvSpPr>
          <p:nvPr>
            <p:custDataLst>
              <p:tags r:id="rId5"/>
            </p:custDataLst>
          </p:nvPr>
        </p:nvSpPr>
        <p:spPr>
          <a:xfrm>
            <a:off x="0" y="1844824"/>
            <a:ext cx="9144000" cy="3024336"/>
          </a:xfrm>
          <a:prstGeom prst="rect">
            <a:avLst/>
          </a:prstGeom>
        </p:spPr>
        <p:txBody>
          <a:bodyPr vert="horz" anchor="ctr"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marL="0" lvl="3" algn="ctr" rtl="0">
              <a:spcBef>
                <a:spcPct val="0"/>
              </a:spcBef>
            </a:pPr>
            <a:r>
              <a:rPr lang="fr-CA" sz="3600" kern="0" dirty="0">
                <a:solidFill>
                  <a:schemeClr val="bg1"/>
                </a:solidFill>
                <a:latin typeface="+mj-lt"/>
              </a:rPr>
              <a:t>Résultats préliminaires</a:t>
            </a:r>
          </a:p>
        </p:txBody>
      </p:sp>
      <p:sp>
        <p:nvSpPr>
          <p:cNvPr id="9" name="Espace réservé du contenu 4"/>
          <p:cNvSpPr txBox="1">
            <a:spLocks/>
          </p:cNvSpPr>
          <p:nvPr>
            <p:custDataLst>
              <p:tags r:id="rId6"/>
            </p:custDataLst>
          </p:nvPr>
        </p:nvSpPr>
        <p:spPr>
          <a:xfrm>
            <a:off x="457200" y="1988840"/>
            <a:ext cx="8147248" cy="4824536"/>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320" lvl="1" indent="0">
              <a:buFont typeface="Wingdings 3"/>
              <a:buNone/>
            </a:pPr>
            <a:endParaRPr lang="fr-CA" dirty="0"/>
          </a:p>
          <a:p>
            <a:pPr marL="274320" lvl="1" indent="0">
              <a:buFont typeface="Wingdings 3"/>
              <a:buNone/>
            </a:pPr>
            <a:endParaRPr lang="fr-CA" dirty="0"/>
          </a:p>
        </p:txBody>
      </p:sp>
    </p:spTree>
    <p:extLst>
      <p:ext uri="{BB962C8B-B14F-4D97-AF65-F5344CB8AC3E}">
        <p14:creationId xmlns:p14="http://schemas.microsoft.com/office/powerpoint/2010/main" val="1505226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7">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434979" y="1204120"/>
            <a:ext cx="8892480" cy="5877272"/>
          </a:xfrm>
        </p:spPr>
        <p:txBody>
          <a:bodyPr>
            <a:normAutofit/>
          </a:bodyPr>
          <a:lstStyle/>
          <a:p>
            <a:pPr marL="0" indent="0">
              <a:buNone/>
            </a:pPr>
            <a:r>
              <a:rPr lang="fr-FR" sz="2800" b="1" dirty="0"/>
              <a:t> </a:t>
            </a:r>
            <a:r>
              <a:rPr lang="fr-FR" sz="2800" dirty="0">
                <a:solidFill>
                  <a:srgbClr val="8EB070"/>
                </a:solidFill>
              </a:rPr>
              <a:t>Les obstacles rencontrés par les femmes immigrantes</a:t>
            </a:r>
            <a:r>
              <a:rPr lang="fr-FR" sz="2800" b="1" dirty="0"/>
              <a:t> </a:t>
            </a:r>
          </a:p>
          <a:p>
            <a:pPr marL="0" indent="0">
              <a:buNone/>
            </a:pPr>
            <a:endParaRPr lang="fr-FR" sz="2800" b="1" dirty="0"/>
          </a:p>
          <a:p>
            <a:pPr>
              <a:buFont typeface="Wingdings" panose="05000000000000000000" pitchFamily="2" charset="2"/>
              <a:buChar char="ü"/>
            </a:pPr>
            <a:r>
              <a:rPr lang="fr-FR" sz="2400" dirty="0">
                <a:solidFill>
                  <a:srgbClr val="2E5088"/>
                </a:solidFill>
              </a:rPr>
              <a:t>Statut juridique (dette de parrainage) </a:t>
            </a:r>
          </a:p>
          <a:p>
            <a:pPr>
              <a:buFont typeface="Wingdings" panose="05000000000000000000" pitchFamily="2" charset="2"/>
              <a:buChar char="ü"/>
            </a:pPr>
            <a:r>
              <a:rPr lang="fr-FR" sz="2400" dirty="0">
                <a:solidFill>
                  <a:srgbClr val="2E5088"/>
                </a:solidFill>
              </a:rPr>
              <a:t>Méconnaissance des droits et des lois du pays d’accueil et perceptions de la police </a:t>
            </a:r>
          </a:p>
          <a:p>
            <a:pPr marL="0" indent="0">
              <a:buNone/>
            </a:pPr>
            <a:endParaRPr lang="en-CA" sz="2800" dirty="0"/>
          </a:p>
          <a:p>
            <a:pPr marL="0" indent="0">
              <a:buNone/>
            </a:pPr>
            <a:r>
              <a:rPr lang="fr-FR" sz="2800" dirty="0">
                <a:solidFill>
                  <a:srgbClr val="8EB070"/>
                </a:solidFill>
              </a:rPr>
              <a:t>Les obstacles rencontrés par les femmes ayant des enfants</a:t>
            </a:r>
          </a:p>
          <a:p>
            <a:pPr marL="0" indent="0">
              <a:buNone/>
            </a:pPr>
            <a:endParaRPr lang="fr-FR" sz="2800" dirty="0">
              <a:solidFill>
                <a:srgbClr val="8EB070"/>
              </a:solidFill>
            </a:endParaRPr>
          </a:p>
          <a:p>
            <a:pPr>
              <a:buFont typeface="Wingdings" panose="05000000000000000000" pitchFamily="2" charset="2"/>
              <a:buChar char="ü"/>
            </a:pPr>
            <a:r>
              <a:rPr lang="fr-FR" sz="2400" dirty="0">
                <a:solidFill>
                  <a:srgbClr val="2E5088"/>
                </a:solidFill>
              </a:rPr>
              <a:t>menace d’enlèvement des enfants par le père (au pays d’origine) </a:t>
            </a:r>
            <a:endParaRPr lang="fr-FR" sz="2400" b="1" dirty="0">
              <a:solidFill>
                <a:srgbClr val="2E5088"/>
              </a:solidFill>
            </a:endParaRPr>
          </a:p>
          <a:p>
            <a:pPr>
              <a:buFont typeface="Wingdings" panose="05000000000000000000" pitchFamily="2" charset="2"/>
              <a:buChar char="ü"/>
            </a:pPr>
            <a:r>
              <a:rPr lang="fr-FR" sz="2400" dirty="0">
                <a:solidFill>
                  <a:srgbClr val="2E5088"/>
                </a:solidFill>
              </a:rPr>
              <a:t>perceptions du r</a:t>
            </a:r>
            <a:r>
              <a:rPr lang="fr-CA" sz="2400" dirty="0" err="1">
                <a:solidFill>
                  <a:srgbClr val="2E5088"/>
                </a:solidFill>
              </a:rPr>
              <a:t>ôle</a:t>
            </a:r>
            <a:r>
              <a:rPr lang="fr-CA" sz="2400" dirty="0">
                <a:solidFill>
                  <a:srgbClr val="2E5088"/>
                </a:solidFill>
              </a:rPr>
              <a:t> de </a:t>
            </a:r>
            <a:r>
              <a:rPr lang="fr-FR" sz="2400" dirty="0">
                <a:solidFill>
                  <a:srgbClr val="2E5088"/>
                </a:solidFill>
              </a:rPr>
              <a:t>la DPJ</a:t>
            </a:r>
          </a:p>
          <a:p>
            <a:pPr marL="0" indent="0">
              <a:buNone/>
            </a:pPr>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15</a:t>
            </a:fld>
            <a:endParaRPr lang="fr-CA" dirty="0"/>
          </a:p>
        </p:txBody>
      </p:sp>
      <p:sp>
        <p:nvSpPr>
          <p:cNvPr id="8" name="Titre 1"/>
          <p:cNvSpPr txBox="1">
            <a:spLocks/>
          </p:cNvSpPr>
          <p:nvPr>
            <p:custDataLst>
              <p:tags r:id="rId4"/>
            </p:custDataLst>
          </p:nvPr>
        </p:nvSpPr>
        <p:spPr>
          <a:xfrm>
            <a:off x="434979" y="188640"/>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b="1" dirty="0">
                <a:solidFill>
                  <a:srgbClr val="8EB070"/>
                </a:solidFill>
              </a:rPr>
              <a:t>Résultats préliminaires</a:t>
            </a:r>
            <a:endParaRPr lang="fr-CA" b="1" i="1" dirty="0">
              <a:solidFill>
                <a:srgbClr val="8EB070"/>
              </a:solidFill>
            </a:endParaRPr>
          </a:p>
        </p:txBody>
      </p:sp>
    </p:spTree>
    <p:extLst>
      <p:ext uri="{BB962C8B-B14F-4D97-AF65-F5344CB8AC3E}">
        <p14:creationId xmlns:p14="http://schemas.microsoft.com/office/powerpoint/2010/main" val="1444310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8">
            <a:extLst>
              <a:ext uri="{28A0092B-C50C-407E-A947-70E740481C1C}">
                <a14:useLocalDpi xmlns:a14="http://schemas.microsoft.com/office/drawing/2010/main" val="0"/>
              </a:ext>
            </a:extLst>
          </a:blip>
          <a:srcRect l="5549" t="14194" r="21586" b="12898"/>
          <a:stretch/>
        </p:blipFill>
        <p:spPr>
          <a:xfrm>
            <a:off x="-28219" y="0"/>
            <a:ext cx="9144000" cy="6862192"/>
          </a:xfrm>
          <a:prstGeom prst="rect">
            <a:avLst/>
          </a:prstGeom>
        </p:spPr>
      </p:pic>
      <p:sp>
        <p:nvSpPr>
          <p:cNvPr id="5" name="Espace réservé du contenu 4"/>
          <p:cNvSpPr>
            <a:spLocks noGrp="1"/>
          </p:cNvSpPr>
          <p:nvPr>
            <p:ph sz="quarter" idx="1"/>
            <p:custDataLst>
              <p:tags r:id="rId2"/>
            </p:custDataLst>
          </p:nvPr>
        </p:nvSpPr>
        <p:spPr>
          <a:xfrm>
            <a:off x="0" y="1173560"/>
            <a:ext cx="8892480" cy="3119536"/>
          </a:xfrm>
        </p:spPr>
        <p:txBody>
          <a:bodyPr>
            <a:normAutofit fontScale="92500" lnSpcReduction="10000"/>
          </a:bodyPr>
          <a:lstStyle/>
          <a:p>
            <a:pPr algn="just">
              <a:spcBef>
                <a:spcPts val="1200"/>
              </a:spcBef>
            </a:pPr>
            <a:r>
              <a:rPr lang="fr-CA" dirty="0">
                <a:solidFill>
                  <a:srgbClr val="2E5088"/>
                </a:solidFill>
              </a:rPr>
              <a:t>Les intervenantes interrogées ont révélé avoir accueilli une majorité de femmes immigrantes entrée au Canada par voie de </a:t>
            </a:r>
            <a:r>
              <a:rPr lang="fr-CA" b="1" dirty="0">
                <a:solidFill>
                  <a:srgbClr val="2E5088"/>
                </a:solidFill>
              </a:rPr>
              <a:t>parrainage</a:t>
            </a:r>
            <a:r>
              <a:rPr lang="fr-CA" dirty="0">
                <a:solidFill>
                  <a:srgbClr val="2E5088"/>
                </a:solidFill>
              </a:rPr>
              <a:t>.</a:t>
            </a:r>
          </a:p>
          <a:p>
            <a:pPr algn="just">
              <a:spcBef>
                <a:spcPts val="1200"/>
              </a:spcBef>
            </a:pPr>
            <a:r>
              <a:rPr lang="fr-CA" dirty="0">
                <a:solidFill>
                  <a:srgbClr val="2E5088"/>
                </a:solidFill>
              </a:rPr>
              <a:t>Ces femmes disent craindre de se voir retirer </a:t>
            </a:r>
            <a:r>
              <a:rPr lang="fr-CA" dirty="0" smtClean="0">
                <a:solidFill>
                  <a:srgbClr val="2E5088"/>
                </a:solidFill>
              </a:rPr>
              <a:t>leur </a:t>
            </a:r>
            <a:r>
              <a:rPr lang="fr-CA" b="1" dirty="0" smtClean="0">
                <a:solidFill>
                  <a:srgbClr val="2E5088"/>
                </a:solidFill>
              </a:rPr>
              <a:t>résidence </a:t>
            </a:r>
            <a:r>
              <a:rPr lang="fr-CA" b="1" dirty="0">
                <a:solidFill>
                  <a:srgbClr val="2E5088"/>
                </a:solidFill>
              </a:rPr>
              <a:t>permanente</a:t>
            </a:r>
            <a:r>
              <a:rPr lang="fr-CA" dirty="0">
                <a:solidFill>
                  <a:srgbClr val="2E5088"/>
                </a:solidFill>
              </a:rPr>
              <a:t>, provoquant un retour au pays d’origine. </a:t>
            </a:r>
          </a:p>
          <a:p>
            <a:pPr algn="just">
              <a:spcBef>
                <a:spcPts val="1200"/>
              </a:spcBef>
            </a:pPr>
            <a:r>
              <a:rPr lang="fr-CA" dirty="0">
                <a:solidFill>
                  <a:srgbClr val="2E5088"/>
                </a:solidFill>
              </a:rPr>
              <a:t>Pour la femme immigrante victimes de violence conjugale, le statut joue un grand rôle dans la recherche d’aide, mais ce qui inquiète davantage, dans certains cas, c’est d’être retournée au pays </a:t>
            </a:r>
            <a:r>
              <a:rPr lang="fr-CA" b="1" dirty="0">
                <a:solidFill>
                  <a:srgbClr val="2E5088"/>
                </a:solidFill>
              </a:rPr>
              <a:t>sans leur(s) enfant(s).</a:t>
            </a:r>
          </a:p>
          <a:p>
            <a:pPr marL="0" lvl="4" indent="0" algn="just">
              <a:spcBef>
                <a:spcPts val="600"/>
              </a:spcBef>
              <a:buClr>
                <a:schemeClr val="accent1"/>
              </a:buClr>
              <a:buSzPct val="76000"/>
              <a:buNone/>
            </a:pPr>
            <a:endParaRPr lang="fr-FR" sz="2600" dirty="0">
              <a:solidFill>
                <a:srgbClr val="002060"/>
              </a:solidFill>
              <a:latin typeface="Comic Sans MS" panose="030F0702030302020204" pitchFamily="66" charset="0"/>
            </a:endParaRPr>
          </a:p>
          <a:p>
            <a:pPr marL="0" indent="0">
              <a:buNone/>
            </a:pPr>
            <a:endParaRPr lang="en-CA" sz="2400" dirty="0"/>
          </a:p>
        </p:txBody>
      </p:sp>
      <p:sp>
        <p:nvSpPr>
          <p:cNvPr id="7" name="Espace réservé du numéro de diapositive 6"/>
          <p:cNvSpPr>
            <a:spLocks noGrp="1"/>
          </p:cNvSpPr>
          <p:nvPr>
            <p:ph type="sldNum" sz="quarter" idx="12"/>
            <p:custDataLst>
              <p:tags r:id="rId3"/>
            </p:custDataLst>
          </p:nvPr>
        </p:nvSpPr>
        <p:spPr>
          <a:xfrm rot="10428731" flipV="1">
            <a:off x="862420" y="4370835"/>
            <a:ext cx="7847784" cy="1440160"/>
          </a:xfrm>
        </p:spPr>
        <p:txBody>
          <a:bodyPr/>
          <a:lstStyle/>
          <a:p>
            <a:pPr algn="ctr"/>
            <a:r>
              <a:rPr lang="fr-CA" sz="2000" i="1" dirty="0">
                <a:solidFill>
                  <a:srgbClr val="002060"/>
                </a:solidFill>
                <a:latin typeface="Comic Sans MS" panose="030F0702030302020204" pitchFamily="66" charset="0"/>
              </a:rPr>
              <a:t>Toujours la peur d’une maman c’est ça : mon enfant est </a:t>
            </a:r>
            <a:r>
              <a:rPr lang="fr-CA" sz="2000" i="1" dirty="0" smtClean="0">
                <a:solidFill>
                  <a:srgbClr val="002060"/>
                </a:solidFill>
                <a:latin typeface="Comic Sans MS" panose="030F0702030302020204" pitchFamily="66" charset="0"/>
              </a:rPr>
              <a:t>né </a:t>
            </a:r>
            <a:r>
              <a:rPr lang="fr-CA" sz="2000" i="1" dirty="0">
                <a:solidFill>
                  <a:srgbClr val="002060"/>
                </a:solidFill>
                <a:latin typeface="Comic Sans MS" panose="030F0702030302020204" pitchFamily="66" charset="0"/>
              </a:rPr>
              <a:t>ici, il est le papa alors c’est sûr qu’il peut le garder, mais j’veux pas partir sans mon enfant si j’ai pas un statut, alors c’est là qu’il y a tout le jeu de pouvoir comme tu dois restée ici parce que tu es la mère de l’enfant, mais si tu n’as pas de statut, j’ai le contrôle […] pour une maman c’est difficile</a:t>
            </a:r>
            <a:endParaRPr lang="fr-CA" sz="2000" dirty="0"/>
          </a:p>
          <a:p>
            <a:pPr algn="ctr"/>
            <a:fld id="{2147477D-4014-4556-98CB-E75C657A74A2}" type="slidenum">
              <a:rPr lang="fr-CA" smtClean="0"/>
              <a:pPr algn="ctr"/>
              <a:t>16</a:t>
            </a:fld>
            <a:endParaRPr lang="fr-CA" dirty="0"/>
          </a:p>
        </p:txBody>
      </p:sp>
      <p:sp>
        <p:nvSpPr>
          <p:cNvPr id="8" name="Titre 1"/>
          <p:cNvSpPr txBox="1">
            <a:spLocks/>
          </p:cNvSpPr>
          <p:nvPr>
            <p:custDataLst>
              <p:tags r:id="rId4"/>
            </p:custDataLst>
          </p:nvPr>
        </p:nvSpPr>
        <p:spPr>
          <a:xfrm>
            <a:off x="434979" y="188640"/>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CA" sz="3600" b="1" dirty="0">
                <a:solidFill>
                  <a:srgbClr val="8EB070"/>
                </a:solidFill>
              </a:rPr>
              <a:t>Le statut juridique</a:t>
            </a:r>
            <a:endParaRPr lang="fr-CA" sz="3600" b="1" i="1" dirty="0">
              <a:solidFill>
                <a:srgbClr val="8EB070"/>
              </a:solidFill>
            </a:endParaRPr>
          </a:p>
        </p:txBody>
      </p:sp>
      <p:sp>
        <p:nvSpPr>
          <p:cNvPr id="4" name="Bulle narrative : rectangle à coins arrondis 3"/>
          <p:cNvSpPr/>
          <p:nvPr>
            <p:custDataLst>
              <p:tags r:id="rId5"/>
            </p:custDataLst>
          </p:nvPr>
        </p:nvSpPr>
        <p:spPr>
          <a:xfrm rot="21221583">
            <a:off x="665498" y="4329149"/>
            <a:ext cx="8136904" cy="2088232"/>
          </a:xfrm>
          <a:prstGeom prst="wedgeRoundRectCallout">
            <a:avLst>
              <a:gd name="adj1" fmla="val 3440"/>
              <a:gd name="adj2" fmla="val 65503"/>
              <a:gd name="adj3" fmla="val 16667"/>
            </a:avLst>
          </a:prstGeom>
          <a:noFill/>
          <a:ln>
            <a:solidFill>
              <a:srgbClr val="8EB0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01863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9">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0" y="1173560"/>
            <a:ext cx="8892480" cy="5877272"/>
          </a:xfrm>
        </p:spPr>
        <p:txBody>
          <a:bodyPr>
            <a:normAutofit/>
          </a:bodyPr>
          <a:lstStyle/>
          <a:p>
            <a:pPr algn="just"/>
            <a:r>
              <a:rPr lang="fr-FR" sz="2400" dirty="0">
                <a:solidFill>
                  <a:srgbClr val="2E5088"/>
                </a:solidFill>
              </a:rPr>
              <a:t>Il s’agit d’un moyen de contrôle psychologique auprès de la victime afin </a:t>
            </a:r>
            <a:r>
              <a:rPr lang="fr-FR" sz="2400" dirty="0" smtClean="0">
                <a:solidFill>
                  <a:srgbClr val="2E5088"/>
                </a:solidFill>
              </a:rPr>
              <a:t>d’exiger d’elle « </a:t>
            </a:r>
            <a:r>
              <a:rPr lang="fr-FR" sz="2400" dirty="0">
                <a:solidFill>
                  <a:srgbClr val="2E5088"/>
                </a:solidFill>
              </a:rPr>
              <a:t>une reconnaissance éternelle » pour la procédure de parrainage. Cette redevabilité et l’endettement face à son conjoint peut perdurer malgré l’obtention d’un emploi. </a:t>
            </a:r>
          </a:p>
          <a:p>
            <a:endParaRPr lang="fr-FR" sz="2800" dirty="0">
              <a:solidFill>
                <a:srgbClr val="2E5088"/>
              </a:solidFill>
            </a:endParaRPr>
          </a:p>
          <a:p>
            <a:pPr marL="0" lvl="1" indent="0">
              <a:buNone/>
            </a:pPr>
            <a:r>
              <a:rPr lang="fr-CA" sz="2800" dirty="0">
                <a:solidFill>
                  <a:srgbClr val="2E5088"/>
                </a:solidFill>
              </a:rPr>
              <a:t> </a:t>
            </a:r>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17</a:t>
            </a:fld>
            <a:endParaRPr lang="fr-CA" dirty="0"/>
          </a:p>
        </p:txBody>
      </p:sp>
      <p:sp>
        <p:nvSpPr>
          <p:cNvPr id="8" name="Titre 1"/>
          <p:cNvSpPr txBox="1">
            <a:spLocks/>
          </p:cNvSpPr>
          <p:nvPr>
            <p:custDataLst>
              <p:tags r:id="rId4"/>
            </p:custDataLst>
          </p:nvPr>
        </p:nvSpPr>
        <p:spPr>
          <a:xfrm>
            <a:off x="434979" y="188640"/>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CA" sz="3600" b="1" dirty="0">
                <a:solidFill>
                  <a:srgbClr val="8EB070"/>
                </a:solidFill>
              </a:rPr>
              <a:t>La dette de parrainage </a:t>
            </a:r>
            <a:endParaRPr lang="fr-CA" sz="3600" b="1" i="1" dirty="0">
              <a:solidFill>
                <a:srgbClr val="8EB070"/>
              </a:solidFill>
            </a:endParaRPr>
          </a:p>
        </p:txBody>
      </p:sp>
      <p:sp>
        <p:nvSpPr>
          <p:cNvPr id="3" name="ZoneTexte 2"/>
          <p:cNvSpPr txBox="1"/>
          <p:nvPr>
            <p:custDataLst>
              <p:tags r:id="rId5"/>
            </p:custDataLst>
          </p:nvPr>
        </p:nvSpPr>
        <p:spPr>
          <a:xfrm rot="20624622">
            <a:off x="973745" y="3579267"/>
            <a:ext cx="6264696" cy="1938992"/>
          </a:xfrm>
          <a:prstGeom prst="rect">
            <a:avLst/>
          </a:prstGeom>
          <a:noFill/>
        </p:spPr>
        <p:txBody>
          <a:bodyPr wrap="square" rtlCol="0">
            <a:spAutoFit/>
          </a:bodyPr>
          <a:lstStyle/>
          <a:p>
            <a:pPr marL="0" lvl="1" indent="0">
              <a:buNone/>
            </a:pPr>
            <a:r>
              <a:rPr lang="fr-CA" sz="2400" dirty="0" smtClean="0">
                <a:solidFill>
                  <a:srgbClr val="2E5088"/>
                </a:solidFill>
              </a:rPr>
              <a:t> (</a:t>
            </a:r>
            <a:r>
              <a:rPr lang="fr-CA" sz="2400" dirty="0">
                <a:solidFill>
                  <a:srgbClr val="2E5088"/>
                </a:solidFill>
              </a:rPr>
              <a:t>le mari va leur dire) </a:t>
            </a:r>
            <a:r>
              <a:rPr lang="fr-CA" sz="2400" i="1" dirty="0">
                <a:solidFill>
                  <a:srgbClr val="2E5088"/>
                </a:solidFill>
              </a:rPr>
              <a:t>qu’elles sont parrainées, qu’elles vont devoir rembourser la dette si elles s’en vont, donc ça c’est beaucoup de pression pour la dame […] et de contrôle pour que la dame justement ne parte pas</a:t>
            </a:r>
            <a:r>
              <a:rPr lang="fr-CA" sz="2400" dirty="0" smtClean="0">
                <a:solidFill>
                  <a:srgbClr val="2E5088"/>
                </a:solidFill>
              </a:rPr>
              <a:t>…</a:t>
            </a:r>
            <a:endParaRPr lang="fr-FR" sz="2400" dirty="0">
              <a:solidFill>
                <a:srgbClr val="2E5088"/>
              </a:solidFill>
            </a:endParaRPr>
          </a:p>
        </p:txBody>
      </p:sp>
      <p:sp>
        <p:nvSpPr>
          <p:cNvPr id="4" name="Bulle narrative : rectangle à coins arrondis 3"/>
          <p:cNvSpPr/>
          <p:nvPr>
            <p:custDataLst>
              <p:tags r:id="rId6"/>
            </p:custDataLst>
          </p:nvPr>
        </p:nvSpPr>
        <p:spPr>
          <a:xfrm rot="20750241">
            <a:off x="417752" y="3491539"/>
            <a:ext cx="7200800" cy="2232248"/>
          </a:xfrm>
          <a:prstGeom prst="wedgeRoundRectCallout">
            <a:avLst>
              <a:gd name="adj1" fmla="val -5412"/>
              <a:gd name="adj2" fmla="val 63559"/>
              <a:gd name="adj3" fmla="val 16667"/>
            </a:avLst>
          </a:prstGeom>
          <a:noFill/>
          <a:ln>
            <a:solidFill>
              <a:srgbClr val="8EB0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675656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10">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0" y="1173560"/>
            <a:ext cx="8964488" cy="5877272"/>
          </a:xfrm>
        </p:spPr>
        <p:txBody>
          <a:bodyPr>
            <a:normAutofit/>
          </a:bodyPr>
          <a:lstStyle/>
          <a:p>
            <a:pPr algn="just"/>
            <a:r>
              <a:rPr lang="fr-CA" sz="2200" dirty="0">
                <a:solidFill>
                  <a:srgbClr val="2E5088"/>
                </a:solidFill>
              </a:rPr>
              <a:t>La femme possède </a:t>
            </a:r>
            <a:r>
              <a:rPr lang="fr-CA" sz="2200" dirty="0" smtClean="0">
                <a:solidFill>
                  <a:srgbClr val="2E5088"/>
                </a:solidFill>
              </a:rPr>
              <a:t>peu </a:t>
            </a:r>
            <a:r>
              <a:rPr lang="fr-CA" sz="2200" dirty="0">
                <a:solidFill>
                  <a:srgbClr val="2E5088"/>
                </a:solidFill>
              </a:rPr>
              <a:t>voire aucune connaissance concernant son futur époux et le pays d’accueil : elles ne possèdent pas d’information suffisante quant </a:t>
            </a:r>
            <a:r>
              <a:rPr lang="fr-CA" sz="2200" b="1" dirty="0">
                <a:solidFill>
                  <a:srgbClr val="2E5088"/>
                </a:solidFill>
              </a:rPr>
              <a:t>aux lois du pays et leurs droits</a:t>
            </a:r>
            <a:r>
              <a:rPr lang="fr-FR" sz="2200" dirty="0">
                <a:solidFill>
                  <a:srgbClr val="2E5088"/>
                </a:solidFill>
              </a:rPr>
              <a:t>. </a:t>
            </a:r>
          </a:p>
          <a:p>
            <a:pPr algn="just"/>
            <a:endParaRPr lang="fr-FR" sz="2400" dirty="0"/>
          </a:p>
          <a:p>
            <a:pPr algn="just"/>
            <a:endParaRPr lang="fr-FR" sz="2400" dirty="0"/>
          </a:p>
          <a:p>
            <a:pPr marL="0" indent="0" algn="just">
              <a:buNone/>
            </a:pPr>
            <a:endParaRPr lang="fr-FR" sz="2400" dirty="0"/>
          </a:p>
          <a:p>
            <a:pPr algn="just"/>
            <a:endParaRPr lang="fr-CA" sz="2200" dirty="0">
              <a:solidFill>
                <a:srgbClr val="2E5088"/>
              </a:solidFill>
            </a:endParaRPr>
          </a:p>
          <a:p>
            <a:pPr algn="just"/>
            <a:r>
              <a:rPr lang="fr-CA" sz="2200" dirty="0">
                <a:solidFill>
                  <a:srgbClr val="2E5088"/>
                </a:solidFill>
              </a:rPr>
              <a:t>Lors de leur parcours dans la recherche d’aide, </a:t>
            </a:r>
            <a:r>
              <a:rPr lang="fr-CA" sz="2200" b="1" dirty="0">
                <a:solidFill>
                  <a:srgbClr val="2E5088"/>
                </a:solidFill>
              </a:rPr>
              <a:t>les femmes souhaitent mettre fin à la violence</a:t>
            </a:r>
            <a:r>
              <a:rPr lang="fr-CA" sz="2200" dirty="0">
                <a:solidFill>
                  <a:srgbClr val="2E5088"/>
                </a:solidFill>
              </a:rPr>
              <a:t>, mais sans nécessairement avoir recours au système pénal. La femme peut souhaiter préserver sa relation avec le conjoint et qu’il change son comportement violent. </a:t>
            </a:r>
          </a:p>
          <a:p>
            <a:pPr marL="0" lvl="1" indent="0" algn="just">
              <a:spcBef>
                <a:spcPts val="600"/>
              </a:spcBef>
              <a:buClr>
                <a:schemeClr val="accent1"/>
              </a:buClr>
              <a:buNone/>
            </a:pPr>
            <a:r>
              <a:rPr lang="fr-CA" sz="2000" i="1" dirty="0" smtClean="0">
                <a:solidFill>
                  <a:srgbClr val="002060"/>
                </a:solidFill>
              </a:rPr>
              <a:t>	Tu </a:t>
            </a:r>
            <a:r>
              <a:rPr lang="fr-CA" sz="2000" i="1" dirty="0">
                <a:solidFill>
                  <a:srgbClr val="002060"/>
                </a:solidFill>
              </a:rPr>
              <a:t>sais nous quand elles viennent chez nous c’est vraiment rare celles qui vont </a:t>
            </a:r>
            <a:r>
              <a:rPr lang="fr-CA" sz="2000" i="1" dirty="0" smtClean="0">
                <a:solidFill>
                  <a:srgbClr val="002060"/>
                </a:solidFill>
              </a:rPr>
              <a:t>	porter </a:t>
            </a:r>
            <a:r>
              <a:rPr lang="fr-CA" sz="2000" i="1" dirty="0">
                <a:solidFill>
                  <a:srgbClr val="002060"/>
                </a:solidFill>
              </a:rPr>
              <a:t>plainte […] souvent les femmes sont réticentes parce qu’elles associent la </a:t>
            </a:r>
            <a:r>
              <a:rPr lang="fr-CA" sz="2000" i="1" dirty="0" smtClean="0">
                <a:solidFill>
                  <a:srgbClr val="002060"/>
                </a:solidFill>
              </a:rPr>
              <a:t>	plainte </a:t>
            </a:r>
            <a:r>
              <a:rPr lang="fr-CA" sz="2000" i="1" dirty="0">
                <a:solidFill>
                  <a:srgbClr val="002060"/>
                </a:solidFill>
              </a:rPr>
              <a:t>ici au Canada à la prison avec le </a:t>
            </a:r>
            <a:r>
              <a:rPr lang="fr-CA" sz="2000" i="1" dirty="0" smtClean="0">
                <a:solidFill>
                  <a:srgbClr val="002060"/>
                </a:solidFill>
              </a:rPr>
              <a:t>Monsieur. </a:t>
            </a:r>
            <a:r>
              <a:rPr lang="fr-CA" sz="2000" dirty="0" smtClean="0">
                <a:solidFill>
                  <a:srgbClr val="002060"/>
                </a:solidFill>
              </a:rPr>
              <a:t> </a:t>
            </a:r>
            <a:r>
              <a:rPr lang="fr-CA" sz="2000" dirty="0">
                <a:solidFill>
                  <a:srgbClr val="002060"/>
                </a:solidFill>
              </a:rPr>
              <a:t>	</a:t>
            </a:r>
            <a:endParaRPr lang="en-CA" sz="2000" dirty="0">
              <a:solidFill>
                <a:srgbClr val="002060"/>
              </a:solidFill>
            </a:endParaRPr>
          </a:p>
          <a:p>
            <a:pPr algn="just"/>
            <a:endParaRPr lang="fr-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18</a:t>
            </a:fld>
            <a:endParaRPr lang="fr-CA" dirty="0"/>
          </a:p>
        </p:txBody>
      </p:sp>
      <p:sp>
        <p:nvSpPr>
          <p:cNvPr id="8" name="Titre 1"/>
          <p:cNvSpPr txBox="1">
            <a:spLocks/>
          </p:cNvSpPr>
          <p:nvPr>
            <p:custDataLst>
              <p:tags r:id="rId4"/>
            </p:custDataLst>
          </p:nvPr>
        </p:nvSpPr>
        <p:spPr>
          <a:xfrm>
            <a:off x="434979" y="188640"/>
            <a:ext cx="8229600" cy="792088"/>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CA" sz="2800" b="1" dirty="0">
                <a:solidFill>
                  <a:srgbClr val="8EB070"/>
                </a:solidFill>
              </a:rPr>
              <a:t>Méconnaissance des droits et des lois du pays d’accueil et perceptions de la police</a:t>
            </a:r>
            <a:endParaRPr lang="fr-CA" sz="2800" b="1" i="1" dirty="0">
              <a:solidFill>
                <a:srgbClr val="8EB070"/>
              </a:solidFill>
            </a:endParaRPr>
          </a:p>
        </p:txBody>
      </p:sp>
      <p:sp>
        <p:nvSpPr>
          <p:cNvPr id="4" name="ZoneTexte 3"/>
          <p:cNvSpPr txBox="1"/>
          <p:nvPr>
            <p:custDataLst>
              <p:tags r:id="rId5"/>
            </p:custDataLst>
          </p:nvPr>
        </p:nvSpPr>
        <p:spPr>
          <a:xfrm>
            <a:off x="1115616" y="2420888"/>
            <a:ext cx="6048672" cy="1323439"/>
          </a:xfrm>
          <a:prstGeom prst="rect">
            <a:avLst/>
          </a:prstGeom>
          <a:noFill/>
        </p:spPr>
        <p:txBody>
          <a:bodyPr wrap="square" rtlCol="0">
            <a:spAutoFit/>
          </a:bodyPr>
          <a:lstStyle/>
          <a:p>
            <a:pPr marL="1076325" indent="0" algn="just">
              <a:buNone/>
              <a:tabLst>
                <a:tab pos="7799388" algn="l"/>
              </a:tabLst>
            </a:pPr>
            <a:r>
              <a:rPr lang="fr-CA" sz="2000" i="1" dirty="0">
                <a:solidFill>
                  <a:srgbClr val="002060"/>
                </a:solidFill>
              </a:rPr>
              <a:t>Souvent c’est des femmes qui arrivent ici suite à un mariage dans leur pays d’origine pour la plupart il y a toute une méconnaissance des lois en lien avec le mariage, la séparation, le divorce…</a:t>
            </a:r>
            <a:endParaRPr lang="fr-CA" sz="2000" dirty="0">
              <a:solidFill>
                <a:srgbClr val="002060"/>
              </a:solidFill>
            </a:endParaRPr>
          </a:p>
        </p:txBody>
      </p:sp>
      <p:sp>
        <p:nvSpPr>
          <p:cNvPr id="9" name="Bulle narrative : rectangle à coins arrondis 8"/>
          <p:cNvSpPr/>
          <p:nvPr>
            <p:custDataLst>
              <p:tags r:id="rId6"/>
            </p:custDataLst>
          </p:nvPr>
        </p:nvSpPr>
        <p:spPr>
          <a:xfrm>
            <a:off x="1489323" y="2396803"/>
            <a:ext cx="6768752" cy="1368152"/>
          </a:xfrm>
          <a:prstGeom prst="wedgeRoundRectCallout">
            <a:avLst>
              <a:gd name="adj1" fmla="val -4642"/>
              <a:gd name="adj2" fmla="val 63483"/>
              <a:gd name="adj3" fmla="val 16667"/>
            </a:avLst>
          </a:prstGeom>
          <a:noFill/>
          <a:ln>
            <a:solidFill>
              <a:srgbClr val="8EB0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Bulle narrative : rectangle à coins arrondis 8"/>
          <p:cNvSpPr/>
          <p:nvPr>
            <p:custDataLst>
              <p:tags r:id="rId7"/>
            </p:custDataLst>
          </p:nvPr>
        </p:nvSpPr>
        <p:spPr>
          <a:xfrm>
            <a:off x="895289" y="5445224"/>
            <a:ext cx="8158955" cy="1224136"/>
          </a:xfrm>
          <a:prstGeom prst="wedgeRoundRectCallout">
            <a:avLst>
              <a:gd name="adj1" fmla="val -4642"/>
              <a:gd name="adj2" fmla="val 63483"/>
              <a:gd name="adj3" fmla="val 16667"/>
            </a:avLst>
          </a:prstGeom>
          <a:noFill/>
          <a:ln>
            <a:solidFill>
              <a:srgbClr val="8EB0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464262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8">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23049" y="1246362"/>
            <a:ext cx="8892480" cy="5877272"/>
          </a:xfrm>
        </p:spPr>
        <p:txBody>
          <a:bodyPr>
            <a:normAutofit/>
          </a:bodyPr>
          <a:lstStyle/>
          <a:p>
            <a:pPr algn="just"/>
            <a:r>
              <a:rPr lang="fr-FR" sz="2400" b="1" dirty="0">
                <a:solidFill>
                  <a:srgbClr val="2E5088"/>
                </a:solidFill>
              </a:rPr>
              <a:t>Les valeurs culturelles et les expériences </a:t>
            </a:r>
            <a:r>
              <a:rPr lang="fr-FR" sz="2400" dirty="0">
                <a:solidFill>
                  <a:srgbClr val="2E5088"/>
                </a:solidFill>
              </a:rPr>
              <a:t>vécues par les femmes avec les différents services dans leur pays d’origine (services sociaux et de santé, police, système de justice criminelle) peuvent alimenter les préjugés et les idées préconçues sur les services offerts au pays d’accueil (Castro </a:t>
            </a:r>
            <a:r>
              <a:rPr lang="fr-FR" sz="2400" dirty="0" err="1">
                <a:solidFill>
                  <a:srgbClr val="2E5088"/>
                </a:solidFill>
              </a:rPr>
              <a:t>Zavala</a:t>
            </a:r>
            <a:r>
              <a:rPr lang="fr-FR" sz="2400" dirty="0">
                <a:solidFill>
                  <a:srgbClr val="2E5088"/>
                </a:solidFill>
              </a:rPr>
              <a:t>, 2013). </a:t>
            </a:r>
          </a:p>
          <a:p>
            <a:pPr marL="0" indent="0" algn="just">
              <a:buNone/>
            </a:pPr>
            <a:endParaRPr lang="fr-FR" sz="2400" dirty="0">
              <a:solidFill>
                <a:srgbClr val="2E5088"/>
              </a:solidFill>
            </a:endParaRPr>
          </a:p>
          <a:p>
            <a:pPr algn="just"/>
            <a:r>
              <a:rPr lang="fr-FR" sz="2400" dirty="0">
                <a:solidFill>
                  <a:srgbClr val="2E5088"/>
                </a:solidFill>
              </a:rPr>
              <a:t> D’autres facteurs peuvent également entrer en jeu, notamment </a:t>
            </a:r>
            <a:r>
              <a:rPr lang="fr-FR" sz="2400" b="1" dirty="0">
                <a:solidFill>
                  <a:srgbClr val="2E5088"/>
                </a:solidFill>
              </a:rPr>
              <a:t>la culture d’une communauté donnée</a:t>
            </a:r>
            <a:r>
              <a:rPr lang="fr-FR" sz="2400" dirty="0">
                <a:solidFill>
                  <a:srgbClr val="2E5088"/>
                </a:solidFill>
              </a:rPr>
              <a:t> et </a:t>
            </a:r>
            <a:r>
              <a:rPr lang="fr-FR" sz="2400" b="1" dirty="0">
                <a:solidFill>
                  <a:srgbClr val="2E5088"/>
                </a:solidFill>
              </a:rPr>
              <a:t>la génération </a:t>
            </a:r>
            <a:r>
              <a:rPr lang="fr-FR" sz="2400" dirty="0">
                <a:solidFill>
                  <a:srgbClr val="2E5088"/>
                </a:solidFill>
              </a:rPr>
              <a:t>(</a:t>
            </a:r>
            <a:r>
              <a:rPr lang="fr-FR" sz="2400" dirty="0" err="1">
                <a:solidFill>
                  <a:srgbClr val="2E5088"/>
                </a:solidFill>
              </a:rPr>
              <a:t>Benhadjoudja</a:t>
            </a:r>
            <a:r>
              <a:rPr lang="fr-FR" sz="2400" dirty="0">
                <a:solidFill>
                  <a:srgbClr val="2E5088"/>
                </a:solidFill>
              </a:rPr>
              <a:t>, 2011). </a:t>
            </a:r>
          </a:p>
          <a:p>
            <a:pPr marL="0" indent="0" algn="just">
              <a:buNone/>
            </a:pPr>
            <a:endParaRPr lang="fr-FR" sz="2400" dirty="0"/>
          </a:p>
          <a:p>
            <a:pPr marL="0" indent="0" algn="just">
              <a:buNone/>
            </a:pPr>
            <a:endParaRPr lang="fr-FR" sz="2400" dirty="0"/>
          </a:p>
        </p:txBody>
      </p:sp>
      <p:sp>
        <p:nvSpPr>
          <p:cNvPr id="7" name="Espace réservé du numéro de diapositive 6"/>
          <p:cNvSpPr>
            <a:spLocks noGrp="1"/>
          </p:cNvSpPr>
          <p:nvPr>
            <p:ph type="sldNum" sz="quarter" idx="12"/>
            <p:custDataLst>
              <p:tags r:id="rId3"/>
            </p:custDataLst>
          </p:nvPr>
        </p:nvSpPr>
        <p:spPr>
          <a:xfrm rot="21023417">
            <a:off x="659157" y="4937881"/>
            <a:ext cx="6886320" cy="286379"/>
          </a:xfrm>
        </p:spPr>
        <p:txBody>
          <a:bodyPr/>
          <a:lstStyle/>
          <a:p>
            <a:pPr algn="ctr"/>
            <a:r>
              <a:rPr lang="fr-CA" sz="2000" i="1" dirty="0">
                <a:solidFill>
                  <a:srgbClr val="002060"/>
                </a:solidFill>
              </a:rPr>
              <a:t>Souvent ça va passer par la plainte à la police, mais dans beaucoup d’familles, j’peux pas appeler la police, il peut pas se retrouver en prison, ça pas de bon sens et elle peut pas l’faire arrêté c’est inacceptable pour elle pis pour sa famille ! </a:t>
            </a:r>
            <a:endParaRPr lang="fr-CA" sz="2000" dirty="0"/>
          </a:p>
          <a:p>
            <a:pPr algn="ctr"/>
            <a:fld id="{2147477D-4014-4556-98CB-E75C657A74A2}" type="slidenum">
              <a:rPr lang="fr-CA" smtClean="0"/>
              <a:pPr algn="ctr"/>
              <a:t>19</a:t>
            </a:fld>
            <a:endParaRPr lang="fr-CA" dirty="0"/>
          </a:p>
        </p:txBody>
      </p:sp>
      <p:sp>
        <p:nvSpPr>
          <p:cNvPr id="8" name="Titre 1"/>
          <p:cNvSpPr txBox="1">
            <a:spLocks/>
          </p:cNvSpPr>
          <p:nvPr>
            <p:custDataLst>
              <p:tags r:id="rId4"/>
            </p:custDataLst>
          </p:nvPr>
        </p:nvSpPr>
        <p:spPr>
          <a:xfrm>
            <a:off x="434979" y="188640"/>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CA" sz="3600" b="1" dirty="0">
                <a:solidFill>
                  <a:srgbClr val="8EB070"/>
                </a:solidFill>
              </a:rPr>
              <a:t>Perceptions de la police</a:t>
            </a:r>
            <a:endParaRPr lang="fr-CA" sz="3600" b="1" i="1" dirty="0">
              <a:solidFill>
                <a:srgbClr val="8EB070"/>
              </a:solidFill>
            </a:endParaRPr>
          </a:p>
        </p:txBody>
      </p:sp>
      <p:sp>
        <p:nvSpPr>
          <p:cNvPr id="2" name="Bulle narrative : rectangle à coins arrondis 1"/>
          <p:cNvSpPr/>
          <p:nvPr>
            <p:custDataLst>
              <p:tags r:id="rId5"/>
            </p:custDataLst>
          </p:nvPr>
        </p:nvSpPr>
        <p:spPr>
          <a:xfrm rot="21011819">
            <a:off x="349894" y="4968008"/>
            <a:ext cx="7192498" cy="1287085"/>
          </a:xfrm>
          <a:prstGeom prst="wedgeRoundRectCallout">
            <a:avLst>
              <a:gd name="adj1" fmla="val 1334"/>
              <a:gd name="adj2" fmla="val 76096"/>
              <a:gd name="adj3" fmla="val 16667"/>
            </a:avLst>
          </a:prstGeom>
          <a:noFill/>
          <a:ln>
            <a:solidFill>
              <a:srgbClr val="8EB0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06406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9">
            <a:extLst>
              <a:ext uri="{28A0092B-C50C-407E-A947-70E740481C1C}">
                <a14:useLocalDpi xmlns:a14="http://schemas.microsoft.com/office/drawing/2010/main" val="0"/>
              </a:ext>
            </a:extLst>
          </a:blip>
          <a:srcRect l="5549" t="14194" r="21586" b="12898"/>
          <a:stretch/>
        </p:blipFill>
        <p:spPr>
          <a:xfrm>
            <a:off x="0" y="0"/>
            <a:ext cx="9144000" cy="6862192"/>
          </a:xfrm>
          <a:prstGeom prst="rect">
            <a:avLst/>
          </a:prstGeom>
        </p:spPr>
      </p:pic>
      <p:sp>
        <p:nvSpPr>
          <p:cNvPr id="5" name="Espace réservé du contenu 4"/>
          <p:cNvSpPr>
            <a:spLocks noGrp="1"/>
          </p:cNvSpPr>
          <p:nvPr>
            <p:ph sz="quarter" idx="1"/>
            <p:custDataLst>
              <p:tags r:id="rId2"/>
            </p:custDataLst>
          </p:nvPr>
        </p:nvSpPr>
        <p:spPr>
          <a:xfrm>
            <a:off x="457200" y="1628800"/>
            <a:ext cx="8147248" cy="4824536"/>
          </a:xfrm>
        </p:spPr>
        <p:txBody>
          <a:bodyPr>
            <a:normAutofit/>
          </a:bodyPr>
          <a:lstStyle/>
          <a:p>
            <a:pPr marL="274320" lvl="1" indent="0">
              <a:buNone/>
            </a:pPr>
            <a:endParaRPr lang="fr-CA" dirty="0"/>
          </a:p>
          <a:p>
            <a:pPr marL="274320" lvl="1" indent="0">
              <a:buNone/>
            </a:pPr>
            <a:endParaRPr lang="fr-CA"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2</a:t>
            </a:fld>
            <a:endParaRPr lang="fr-CA" dirty="0"/>
          </a:p>
        </p:txBody>
      </p:sp>
      <p:sp>
        <p:nvSpPr>
          <p:cNvPr id="2" name="Rectangle 1"/>
          <p:cNvSpPr/>
          <p:nvPr>
            <p:custDataLst>
              <p:tags r:id="rId4"/>
            </p:custDataLst>
          </p:nvPr>
        </p:nvSpPr>
        <p:spPr>
          <a:xfrm>
            <a:off x="0" y="1844824"/>
            <a:ext cx="9144000" cy="3024336"/>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Titre 1"/>
          <p:cNvSpPr txBox="1">
            <a:spLocks/>
          </p:cNvSpPr>
          <p:nvPr>
            <p:custDataLst>
              <p:tags r:id="rId5"/>
            </p:custDataLst>
          </p:nvPr>
        </p:nvSpPr>
        <p:spPr>
          <a:xfrm>
            <a:off x="0" y="1844824"/>
            <a:ext cx="9144000" cy="3024336"/>
          </a:xfrm>
          <a:prstGeom prst="rect">
            <a:avLst/>
          </a:prstGeom>
        </p:spPr>
        <p:txBody>
          <a:bodyPr vert="horz" anchor="ctr"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marL="0" lvl="3" algn="ctr" rtl="0">
              <a:spcBef>
                <a:spcPct val="0"/>
              </a:spcBef>
            </a:pPr>
            <a:r>
              <a:rPr lang="fr-CA" sz="3600" kern="0" dirty="0">
                <a:solidFill>
                  <a:schemeClr val="bg1"/>
                </a:solidFill>
                <a:latin typeface="+mj-lt"/>
              </a:rPr>
              <a:t>Mise en contexte</a:t>
            </a:r>
          </a:p>
        </p:txBody>
      </p:sp>
      <p:sp>
        <p:nvSpPr>
          <p:cNvPr id="9" name="Espace réservé du contenu 4"/>
          <p:cNvSpPr txBox="1">
            <a:spLocks/>
          </p:cNvSpPr>
          <p:nvPr>
            <p:custDataLst>
              <p:tags r:id="rId6"/>
            </p:custDataLst>
          </p:nvPr>
        </p:nvSpPr>
        <p:spPr>
          <a:xfrm>
            <a:off x="457200" y="1988840"/>
            <a:ext cx="8147248" cy="4824536"/>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320" lvl="1" indent="0">
              <a:buFont typeface="Wingdings 3"/>
              <a:buNone/>
            </a:pPr>
            <a:endParaRPr lang="fr-CA" dirty="0"/>
          </a:p>
          <a:p>
            <a:pPr marL="274320" lvl="1" indent="0">
              <a:buFont typeface="Wingdings 3"/>
              <a:buNone/>
            </a:pPr>
            <a:endParaRPr lang="fr-CA" dirty="0"/>
          </a:p>
        </p:txBody>
      </p:sp>
    </p:spTree>
    <p:extLst>
      <p:ext uri="{BB962C8B-B14F-4D97-AF65-F5344CB8AC3E}">
        <p14:creationId xmlns:p14="http://schemas.microsoft.com/office/powerpoint/2010/main" val="1052207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9">
            <a:extLst>
              <a:ext uri="{28A0092B-C50C-407E-A947-70E740481C1C}">
                <a14:useLocalDpi xmlns:a14="http://schemas.microsoft.com/office/drawing/2010/main" val="0"/>
              </a:ext>
            </a:extLst>
          </a:blip>
          <a:srcRect l="5549" t="14194" r="21586" b="12898"/>
          <a:stretch/>
        </p:blipFill>
        <p:spPr>
          <a:xfrm>
            <a:off x="-35460" y="5154"/>
            <a:ext cx="9144000" cy="6862192"/>
          </a:xfrm>
          <a:prstGeom prst="rect">
            <a:avLst/>
          </a:prstGeom>
        </p:spPr>
      </p:pic>
      <p:sp>
        <p:nvSpPr>
          <p:cNvPr id="5" name="Espace réservé du contenu 4"/>
          <p:cNvSpPr>
            <a:spLocks noGrp="1"/>
          </p:cNvSpPr>
          <p:nvPr>
            <p:ph sz="quarter" idx="1"/>
            <p:custDataLst>
              <p:tags r:id="rId2"/>
            </p:custDataLst>
          </p:nvPr>
        </p:nvSpPr>
        <p:spPr>
          <a:xfrm>
            <a:off x="0" y="1173560"/>
            <a:ext cx="8964488" cy="5877272"/>
          </a:xfrm>
        </p:spPr>
        <p:txBody>
          <a:bodyPr>
            <a:normAutofit/>
          </a:bodyPr>
          <a:lstStyle/>
          <a:p>
            <a:r>
              <a:rPr lang="fr-CA" sz="2800" dirty="0">
                <a:solidFill>
                  <a:srgbClr val="2E5088"/>
                </a:solidFill>
              </a:rPr>
              <a:t>Les intervenants ont confirmé la peur des femmes de voir leurs enfants victimes d’enlèvement par le père (Paradis, 2012). </a:t>
            </a:r>
            <a:endParaRPr lang="fr-FR" sz="2800" dirty="0">
              <a:solidFill>
                <a:srgbClr val="2E5088"/>
              </a:solidFill>
            </a:endParaRPr>
          </a:p>
          <a:p>
            <a:pPr algn="just"/>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20</a:t>
            </a:fld>
            <a:endParaRPr lang="fr-CA" dirty="0"/>
          </a:p>
        </p:txBody>
      </p:sp>
      <p:sp>
        <p:nvSpPr>
          <p:cNvPr id="8" name="Titre 1"/>
          <p:cNvSpPr txBox="1">
            <a:spLocks/>
          </p:cNvSpPr>
          <p:nvPr>
            <p:custDataLst>
              <p:tags r:id="rId4"/>
            </p:custDataLst>
          </p:nvPr>
        </p:nvSpPr>
        <p:spPr>
          <a:xfrm>
            <a:off x="421740" y="0"/>
            <a:ext cx="8229600" cy="792088"/>
          </a:xfrm>
          <a:prstGeom prst="rect">
            <a:avLst/>
          </a:prstGeom>
          <a:ln>
            <a:solidFill>
              <a:srgbClr val="8EB070"/>
            </a:solidFill>
          </a:ln>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b="1" dirty="0">
                <a:solidFill>
                  <a:srgbClr val="8EB070"/>
                </a:solidFill>
              </a:rPr>
              <a:t>Enlèvement des enfants par le père </a:t>
            </a:r>
          </a:p>
        </p:txBody>
      </p:sp>
      <p:sp>
        <p:nvSpPr>
          <p:cNvPr id="2" name="ZoneTexte 1"/>
          <p:cNvSpPr txBox="1"/>
          <p:nvPr>
            <p:custDataLst>
              <p:tags r:id="rId5"/>
            </p:custDataLst>
          </p:nvPr>
        </p:nvSpPr>
        <p:spPr>
          <a:xfrm>
            <a:off x="1187624" y="3212976"/>
            <a:ext cx="6984776" cy="2246769"/>
          </a:xfrm>
          <a:prstGeom prst="rect">
            <a:avLst/>
          </a:prstGeom>
          <a:noFill/>
        </p:spPr>
        <p:txBody>
          <a:bodyPr wrap="square" rtlCol="0">
            <a:spAutoFit/>
          </a:bodyPr>
          <a:lstStyle/>
          <a:p>
            <a:pPr algn="just"/>
            <a:r>
              <a:rPr lang="fr-CA" sz="2000" i="1" dirty="0">
                <a:solidFill>
                  <a:srgbClr val="002060"/>
                </a:solidFill>
              </a:rPr>
              <a:t>J’pense que dans les cas d’abus, de violence conjugale, quand il y a des menaces, il devrait y avoir un mécanisme soit avec Douane Canada pour protéger les enfants parce qu’Enfants-retour peut pas faire toute la job et les conventions internationales beaucoup de pays les ont pas signés […]. </a:t>
            </a:r>
          </a:p>
          <a:p>
            <a:pPr algn="just"/>
            <a:r>
              <a:rPr lang="fr-CA" sz="2000" i="1" dirty="0">
                <a:solidFill>
                  <a:srgbClr val="002060"/>
                </a:solidFill>
              </a:rPr>
              <a:t>Il y en a qui ont vraiment très peur de perdre leurs enfants et il y en a pour qui la menace est très réelle…</a:t>
            </a:r>
            <a:endParaRPr lang="fr-FR" sz="2000" dirty="0">
              <a:solidFill>
                <a:srgbClr val="002060"/>
              </a:solidFill>
            </a:endParaRPr>
          </a:p>
        </p:txBody>
      </p:sp>
      <p:sp>
        <p:nvSpPr>
          <p:cNvPr id="3" name="Bulle narrative : rectangle à coins arrondis 2"/>
          <p:cNvSpPr/>
          <p:nvPr>
            <p:custDataLst>
              <p:tags r:id="rId6"/>
            </p:custDataLst>
          </p:nvPr>
        </p:nvSpPr>
        <p:spPr>
          <a:xfrm>
            <a:off x="468088" y="2819819"/>
            <a:ext cx="8136904" cy="2952328"/>
          </a:xfrm>
          <a:prstGeom prst="wedgeRoundRectCallout">
            <a:avLst>
              <a:gd name="adj1" fmla="val -40664"/>
              <a:gd name="adj2" fmla="val 77986"/>
              <a:gd name="adj3" fmla="val 16667"/>
            </a:avLst>
          </a:prstGeom>
          <a:noFill/>
          <a:ln>
            <a:solidFill>
              <a:srgbClr val="8EB0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276973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9">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72007" y="1556792"/>
            <a:ext cx="7740353" cy="5877272"/>
          </a:xfrm>
        </p:spPr>
        <p:txBody>
          <a:bodyPr>
            <a:normAutofit/>
          </a:bodyPr>
          <a:lstStyle/>
          <a:p>
            <a:pPr algn="just"/>
            <a:r>
              <a:rPr lang="fr-FR" sz="2200" dirty="0">
                <a:solidFill>
                  <a:srgbClr val="2E5088"/>
                </a:solidFill>
              </a:rPr>
              <a:t>La « méfiance à l’égard des services [chez les mères], particulièrement ceux de la protection de la jeunesse » peut être considérée en tant qu’entrave pour leur recherche d’aide </a:t>
            </a:r>
            <a:r>
              <a:rPr lang="fr-FR" sz="1800" dirty="0">
                <a:solidFill>
                  <a:srgbClr val="2E5088"/>
                </a:solidFill>
              </a:rPr>
              <a:t>(Damant et coll., 2010 :166). </a:t>
            </a:r>
            <a:r>
              <a:rPr lang="fr-FR" sz="2200" dirty="0">
                <a:solidFill>
                  <a:srgbClr val="2E5088"/>
                </a:solidFill>
              </a:rPr>
              <a:t>Ainsi, </a:t>
            </a:r>
            <a:r>
              <a:rPr lang="fr-FR" sz="2200" dirty="0" smtClean="0">
                <a:solidFill>
                  <a:srgbClr val="2E5088"/>
                </a:solidFill>
              </a:rPr>
              <a:t>ces </a:t>
            </a:r>
            <a:r>
              <a:rPr lang="fr-FR" sz="2200" dirty="0">
                <a:solidFill>
                  <a:srgbClr val="2E5088"/>
                </a:solidFill>
              </a:rPr>
              <a:t>femmes sont </a:t>
            </a:r>
            <a:r>
              <a:rPr lang="fr-FR" sz="2200" strike="sngStrike" dirty="0">
                <a:solidFill>
                  <a:srgbClr val="2E5088"/>
                </a:solidFill>
              </a:rPr>
              <a:t>mitigées </a:t>
            </a:r>
            <a:r>
              <a:rPr lang="fr-FR" sz="2200" u="sng" dirty="0" smtClean="0">
                <a:solidFill>
                  <a:srgbClr val="2E5088"/>
                </a:solidFill>
              </a:rPr>
              <a:t>partagées </a:t>
            </a:r>
            <a:r>
              <a:rPr lang="fr-FR" sz="2200" dirty="0" smtClean="0">
                <a:solidFill>
                  <a:srgbClr val="2E5088"/>
                </a:solidFill>
              </a:rPr>
              <a:t>entre </a:t>
            </a:r>
            <a:r>
              <a:rPr lang="fr-FR" sz="2200" dirty="0">
                <a:solidFill>
                  <a:srgbClr val="2E5088"/>
                </a:solidFill>
              </a:rPr>
              <a:t>le désir d’éloigner leur enfant de toute cette violence, mais également par la volonté de préserver les liens familiaux </a:t>
            </a:r>
            <a:r>
              <a:rPr lang="fr-FR" sz="1800" dirty="0">
                <a:solidFill>
                  <a:srgbClr val="2E5088"/>
                </a:solidFill>
              </a:rPr>
              <a:t>(Rhodes, </a:t>
            </a:r>
            <a:r>
              <a:rPr lang="fr-FR" sz="1800" dirty="0" err="1">
                <a:solidFill>
                  <a:srgbClr val="2E5088"/>
                </a:solidFill>
              </a:rPr>
              <a:t>Cerulli</a:t>
            </a:r>
            <a:r>
              <a:rPr lang="fr-FR" sz="1800" dirty="0">
                <a:solidFill>
                  <a:srgbClr val="2E5088"/>
                </a:solidFill>
              </a:rPr>
              <a:t>, </a:t>
            </a:r>
            <a:r>
              <a:rPr lang="fr-FR" sz="1800" dirty="0" err="1">
                <a:solidFill>
                  <a:srgbClr val="2E5088"/>
                </a:solidFill>
              </a:rPr>
              <a:t>Dichter</a:t>
            </a:r>
            <a:r>
              <a:rPr lang="fr-FR" sz="1800" dirty="0">
                <a:solidFill>
                  <a:srgbClr val="2E5088"/>
                </a:solidFill>
              </a:rPr>
              <a:t>, </a:t>
            </a:r>
            <a:r>
              <a:rPr lang="fr-FR" sz="1800" dirty="0" err="1">
                <a:solidFill>
                  <a:srgbClr val="2E5088"/>
                </a:solidFill>
              </a:rPr>
              <a:t>Kothari</a:t>
            </a:r>
            <a:r>
              <a:rPr lang="fr-FR" sz="1800" dirty="0">
                <a:solidFill>
                  <a:srgbClr val="2E5088"/>
                </a:solidFill>
              </a:rPr>
              <a:t> et </a:t>
            </a:r>
            <a:r>
              <a:rPr lang="fr-FR" sz="1800" dirty="0" err="1">
                <a:solidFill>
                  <a:srgbClr val="2E5088"/>
                </a:solidFill>
              </a:rPr>
              <a:t>Barg</a:t>
            </a:r>
            <a:r>
              <a:rPr lang="fr-FR" sz="1800" dirty="0">
                <a:solidFill>
                  <a:srgbClr val="2E5088"/>
                </a:solidFill>
              </a:rPr>
              <a:t>, 2010).</a:t>
            </a:r>
          </a:p>
          <a:p>
            <a:pPr marL="0" indent="0">
              <a:buNone/>
            </a:pPr>
            <a:endParaRPr lang="fr-FR" sz="3000" dirty="0"/>
          </a:p>
          <a:p>
            <a:pPr marL="0" indent="0">
              <a:buNone/>
            </a:pPr>
            <a:endParaRPr lang="en-CA" sz="28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21</a:t>
            </a:fld>
            <a:endParaRPr lang="fr-CA" dirty="0"/>
          </a:p>
        </p:txBody>
      </p:sp>
      <p:sp>
        <p:nvSpPr>
          <p:cNvPr id="8" name="Titre 1"/>
          <p:cNvSpPr txBox="1">
            <a:spLocks/>
          </p:cNvSpPr>
          <p:nvPr>
            <p:custDataLst>
              <p:tags r:id="rId4"/>
            </p:custDataLst>
          </p:nvPr>
        </p:nvSpPr>
        <p:spPr>
          <a:xfrm>
            <a:off x="434978" y="188640"/>
            <a:ext cx="8601517" cy="98492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CA" sz="2800" b="1" dirty="0">
                <a:solidFill>
                  <a:srgbClr val="8EB070"/>
                </a:solidFill>
              </a:rPr>
              <a:t>Perceptions de la Direction de la protection de la jeunesse</a:t>
            </a:r>
            <a:endParaRPr lang="fr-CA" sz="2800" b="1" i="1" dirty="0">
              <a:solidFill>
                <a:srgbClr val="8EB070"/>
              </a:solidFill>
            </a:endParaRPr>
          </a:p>
        </p:txBody>
      </p:sp>
      <p:sp>
        <p:nvSpPr>
          <p:cNvPr id="2" name="ZoneTexte 1"/>
          <p:cNvSpPr txBox="1"/>
          <p:nvPr>
            <p:custDataLst>
              <p:tags r:id="rId5"/>
            </p:custDataLst>
          </p:nvPr>
        </p:nvSpPr>
        <p:spPr>
          <a:xfrm>
            <a:off x="539552" y="4437112"/>
            <a:ext cx="7848872" cy="1908215"/>
          </a:xfrm>
          <a:prstGeom prst="rect">
            <a:avLst/>
          </a:prstGeom>
          <a:noFill/>
        </p:spPr>
        <p:txBody>
          <a:bodyPr wrap="square" rtlCol="0">
            <a:spAutoFit/>
          </a:bodyPr>
          <a:lstStyle/>
          <a:p>
            <a:r>
              <a:rPr lang="fr-CA" sz="2000" i="1" dirty="0">
                <a:solidFill>
                  <a:srgbClr val="2E5088"/>
                </a:solidFill>
              </a:rPr>
              <a:t>La DPJ aussi ça peut faire peur aux femmes, des fois pour quitter le milieu familial […] J’ai deux versions de ça, j’ai des femmes que le monsieur connait la DPJ pis menace un petit peu la femme en lui disant </a:t>
            </a:r>
            <a:r>
              <a:rPr lang="fr-CA" sz="2000" i="1" dirty="0">
                <a:solidFill>
                  <a:srgbClr val="2E5088"/>
                </a:solidFill>
                <a:sym typeface="Symbol" charset="2"/>
              </a:rPr>
              <a:t>« o</a:t>
            </a:r>
            <a:r>
              <a:rPr lang="fr-CA" sz="2000" i="1" dirty="0">
                <a:solidFill>
                  <a:srgbClr val="2E5088"/>
                </a:solidFill>
              </a:rPr>
              <a:t>uais mais toi si tu t’en vas, ils vont nous retirer les enfants, t’es reverras plus jamais</a:t>
            </a:r>
            <a:r>
              <a:rPr lang="fr-CA" sz="2000" i="1" dirty="0">
                <a:solidFill>
                  <a:srgbClr val="2E5088"/>
                </a:solidFill>
                <a:sym typeface="Symbol" charset="2"/>
              </a:rPr>
              <a:t> »</a:t>
            </a:r>
            <a:r>
              <a:rPr lang="fr-CA" sz="2000" i="1" dirty="0">
                <a:solidFill>
                  <a:srgbClr val="2E5088"/>
                </a:solidFill>
              </a:rPr>
              <a:t> ou j’ai vraiment des femmes qui connaissent pas du tout la DPJ […]</a:t>
            </a:r>
            <a:endParaRPr lang="fr-FR" sz="2000" dirty="0">
              <a:solidFill>
                <a:srgbClr val="2E5088"/>
              </a:solidFill>
            </a:endParaRPr>
          </a:p>
          <a:p>
            <a:endParaRPr lang="fr-CA" dirty="0"/>
          </a:p>
        </p:txBody>
      </p:sp>
      <p:sp>
        <p:nvSpPr>
          <p:cNvPr id="3" name="Bulle narrative : rectangle à coins arrondis 2"/>
          <p:cNvSpPr/>
          <p:nvPr>
            <p:custDataLst>
              <p:tags r:id="rId6"/>
            </p:custDataLst>
          </p:nvPr>
        </p:nvSpPr>
        <p:spPr>
          <a:xfrm>
            <a:off x="323528" y="4149080"/>
            <a:ext cx="8280920" cy="2207270"/>
          </a:xfrm>
          <a:prstGeom prst="wedgeRoundRectCallout">
            <a:avLst>
              <a:gd name="adj1" fmla="val 764"/>
              <a:gd name="adj2" fmla="val 64328"/>
              <a:gd name="adj3" fmla="val 16667"/>
            </a:avLst>
          </a:prstGeom>
          <a:noFill/>
          <a:ln>
            <a:solidFill>
              <a:srgbClr val="8EB0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956867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7">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457200" y="1777008"/>
            <a:ext cx="8435280" cy="4820344"/>
          </a:xfrm>
        </p:spPr>
        <p:txBody>
          <a:bodyPr>
            <a:normAutofit/>
          </a:bodyPr>
          <a:lstStyle/>
          <a:p>
            <a:pPr algn="just"/>
            <a:r>
              <a:rPr lang="fr-FR" sz="2400" dirty="0" smtClean="0">
                <a:solidFill>
                  <a:srgbClr val="002060"/>
                </a:solidFill>
              </a:rPr>
              <a:t>Possibilité d’approfondir et d’enrichir la recherche avec le témoignage des mères immigrantes victimes de mariage forcé ou arrangé, marqué de violence, au Québec.</a:t>
            </a:r>
          </a:p>
          <a:p>
            <a:pPr marL="0" indent="0" algn="just">
              <a:buNone/>
            </a:pPr>
            <a:endParaRPr lang="fr-FR" sz="2400" dirty="0" smtClean="0">
              <a:solidFill>
                <a:srgbClr val="002060"/>
              </a:solidFill>
            </a:endParaRPr>
          </a:p>
          <a:p>
            <a:pPr algn="just"/>
            <a:r>
              <a:rPr lang="fr-FR" sz="2400" dirty="0" smtClean="0">
                <a:solidFill>
                  <a:srgbClr val="002060"/>
                </a:solidFill>
              </a:rPr>
              <a:t>Possibilité d’effectuer des entretiens auprès </a:t>
            </a:r>
            <a:r>
              <a:rPr lang="fr-FR" sz="2400" dirty="0">
                <a:solidFill>
                  <a:srgbClr val="002060"/>
                </a:solidFill>
              </a:rPr>
              <a:t>d</a:t>
            </a:r>
            <a:r>
              <a:rPr lang="fr-FR" sz="2400" dirty="0" smtClean="0">
                <a:solidFill>
                  <a:srgbClr val="002060"/>
                </a:solidFill>
              </a:rPr>
              <a:t>es policiers et de l’</a:t>
            </a:r>
            <a:r>
              <a:rPr lang="fr-CA" sz="2400" dirty="0" smtClean="0">
                <a:solidFill>
                  <a:srgbClr val="002060"/>
                </a:solidFill>
              </a:rPr>
              <a:t>Agence des services frontaliers du Canada. </a:t>
            </a:r>
          </a:p>
          <a:p>
            <a:pPr algn="just"/>
            <a:endParaRPr lang="fr-CA" sz="2400" dirty="0">
              <a:solidFill>
                <a:srgbClr val="002060"/>
              </a:solidFill>
            </a:endParaRPr>
          </a:p>
          <a:p>
            <a:pPr algn="just"/>
            <a:endParaRPr lang="fr-CA" sz="2400" dirty="0" smtClean="0">
              <a:solidFill>
                <a:srgbClr val="002060"/>
              </a:solidFill>
            </a:endParaRPr>
          </a:p>
          <a:p>
            <a:pPr marL="0" indent="0" algn="just">
              <a:buNone/>
            </a:pPr>
            <a:endParaRPr lang="fr-CA" sz="2400" dirty="0" smtClean="0">
              <a:solidFill>
                <a:srgbClr val="002060"/>
              </a:solidFill>
            </a:endParaRPr>
          </a:p>
          <a:p>
            <a:pPr marL="0" indent="0" algn="just">
              <a:buNone/>
            </a:pPr>
            <a:r>
              <a:rPr lang="fr-CA" sz="2400" dirty="0" smtClean="0">
                <a:solidFill>
                  <a:srgbClr val="002060"/>
                </a:solidFill>
              </a:rPr>
              <a:t>Production d’une fiche synthèse avec l’entièreté des résultats.  </a:t>
            </a:r>
            <a:endParaRPr lang="en-CA" sz="2400" dirty="0">
              <a:solidFill>
                <a:srgbClr val="002060"/>
              </a:solidFill>
            </a:endParaRPr>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22</a:t>
            </a:fld>
            <a:endParaRPr lang="fr-CA" dirty="0"/>
          </a:p>
        </p:txBody>
      </p:sp>
      <p:sp>
        <p:nvSpPr>
          <p:cNvPr id="8" name="Titre 1"/>
          <p:cNvSpPr txBox="1">
            <a:spLocks/>
          </p:cNvSpPr>
          <p:nvPr>
            <p:custDataLst>
              <p:tags r:id="rId4"/>
            </p:custDataLst>
          </p:nvPr>
        </p:nvSpPr>
        <p:spPr>
          <a:xfrm>
            <a:off x="434979" y="188640"/>
            <a:ext cx="8229600" cy="1395536"/>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sz="4000" b="1" dirty="0" smtClean="0">
                <a:solidFill>
                  <a:srgbClr val="8EB070"/>
                </a:solidFill>
              </a:rPr>
              <a:t>Conclusion </a:t>
            </a:r>
            <a:endParaRPr lang="fr-CA" sz="4000" b="1" i="1" dirty="0">
              <a:solidFill>
                <a:srgbClr val="8EB070"/>
              </a:solidFill>
            </a:endParaRPr>
          </a:p>
        </p:txBody>
      </p:sp>
    </p:spTree>
    <p:extLst>
      <p:ext uri="{BB962C8B-B14F-4D97-AF65-F5344CB8AC3E}">
        <p14:creationId xmlns:p14="http://schemas.microsoft.com/office/powerpoint/2010/main" val="2141843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7">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0" y="188640"/>
            <a:ext cx="8892480" cy="6862192"/>
          </a:xfrm>
        </p:spPr>
        <p:txBody>
          <a:bodyPr>
            <a:normAutofit lnSpcReduction="10000"/>
          </a:bodyPr>
          <a:lstStyle/>
          <a:p>
            <a:pPr algn="just"/>
            <a:endParaRPr lang="fr-CA" sz="2000" dirty="0"/>
          </a:p>
          <a:p>
            <a:pPr algn="just"/>
            <a:r>
              <a:rPr lang="fr-FR" sz="2000" dirty="0">
                <a:solidFill>
                  <a:schemeClr val="accent2">
                    <a:lumMod val="50000"/>
                  </a:schemeClr>
                </a:solidFill>
              </a:rPr>
              <a:t>La problématique des mariages forcés est un phénomène méconnu, peu répertorié et d’ampleur </a:t>
            </a:r>
            <a:r>
              <a:rPr lang="fr-FR" sz="2000" dirty="0" smtClean="0">
                <a:solidFill>
                  <a:schemeClr val="accent2">
                    <a:lumMod val="50000"/>
                  </a:schemeClr>
                </a:solidFill>
              </a:rPr>
              <a:t>mondiale </a:t>
            </a:r>
            <a:r>
              <a:rPr lang="fr-FR" sz="1600" dirty="0" smtClean="0">
                <a:solidFill>
                  <a:schemeClr val="accent2">
                    <a:lumMod val="50000"/>
                  </a:schemeClr>
                </a:solidFill>
              </a:rPr>
              <a:t>(</a:t>
            </a:r>
            <a:r>
              <a:rPr lang="fr-FR" sz="1600" dirty="0">
                <a:solidFill>
                  <a:schemeClr val="accent2">
                    <a:lumMod val="50000"/>
                  </a:schemeClr>
                </a:solidFill>
              </a:rPr>
              <a:t>Lamboley et coll., 2013 : 180)</a:t>
            </a:r>
            <a:r>
              <a:rPr lang="fr-FR" sz="2000" dirty="0">
                <a:solidFill>
                  <a:schemeClr val="accent2">
                    <a:lumMod val="50000"/>
                  </a:schemeClr>
                </a:solidFill>
              </a:rPr>
              <a:t>. </a:t>
            </a:r>
          </a:p>
          <a:p>
            <a:pPr algn="just"/>
            <a:endParaRPr lang="fr-FR" sz="2000" dirty="0">
              <a:solidFill>
                <a:schemeClr val="accent2">
                  <a:lumMod val="50000"/>
                </a:schemeClr>
              </a:solidFill>
            </a:endParaRPr>
          </a:p>
          <a:p>
            <a:pPr algn="just"/>
            <a:r>
              <a:rPr lang="fr-CA" sz="2000" dirty="0">
                <a:solidFill>
                  <a:schemeClr val="accent2">
                    <a:lumMod val="50000"/>
                  </a:schemeClr>
                </a:solidFill>
              </a:rPr>
              <a:t>Il est fondamental de préciser le caractère tabou du problème, mais aussi qu’il « est en conflit avec les représentations et les positions actuelles des droits humains, en </a:t>
            </a:r>
            <a:r>
              <a:rPr lang="fr-CA" sz="2000" b="1" dirty="0">
                <a:solidFill>
                  <a:schemeClr val="accent2">
                    <a:lumMod val="50000"/>
                  </a:schemeClr>
                </a:solidFill>
              </a:rPr>
              <a:t>général</a:t>
            </a:r>
            <a:r>
              <a:rPr lang="fr-CA" sz="2000" dirty="0">
                <a:solidFill>
                  <a:schemeClr val="accent2">
                    <a:lumMod val="50000"/>
                  </a:schemeClr>
                </a:solidFill>
              </a:rPr>
              <a:t>, et de la liberté de la femme, en particulier » </a:t>
            </a:r>
            <a:r>
              <a:rPr lang="fr-CA" sz="1600" dirty="0">
                <a:solidFill>
                  <a:schemeClr val="accent2">
                    <a:lumMod val="50000"/>
                  </a:schemeClr>
                </a:solidFill>
              </a:rPr>
              <a:t>(</a:t>
            </a:r>
            <a:r>
              <a:rPr lang="fr-CA" sz="1600" dirty="0" err="1">
                <a:solidFill>
                  <a:schemeClr val="accent2">
                    <a:lumMod val="50000"/>
                  </a:schemeClr>
                </a:solidFill>
              </a:rPr>
              <a:t>Neyrand</a:t>
            </a:r>
            <a:r>
              <a:rPr lang="fr-CA" sz="1600" dirty="0">
                <a:solidFill>
                  <a:schemeClr val="accent2">
                    <a:lumMod val="50000"/>
                  </a:schemeClr>
                </a:solidFill>
              </a:rPr>
              <a:t>, </a:t>
            </a:r>
            <a:r>
              <a:rPr lang="fr-CA" sz="1600" dirty="0" err="1">
                <a:solidFill>
                  <a:schemeClr val="accent2">
                    <a:lumMod val="50000"/>
                  </a:schemeClr>
                </a:solidFill>
              </a:rPr>
              <a:t>Hammouche</a:t>
            </a:r>
            <a:r>
              <a:rPr lang="fr-CA" sz="1600" dirty="0">
                <a:solidFill>
                  <a:schemeClr val="accent2">
                    <a:lumMod val="50000"/>
                  </a:schemeClr>
                </a:solidFill>
              </a:rPr>
              <a:t> et </a:t>
            </a:r>
            <a:r>
              <a:rPr lang="fr-CA" sz="1600" dirty="0" err="1">
                <a:solidFill>
                  <a:schemeClr val="accent2">
                    <a:lumMod val="50000"/>
                  </a:schemeClr>
                </a:solidFill>
              </a:rPr>
              <a:t>Mekboul</a:t>
            </a:r>
            <a:r>
              <a:rPr lang="fr-CA" sz="1600" dirty="0">
                <a:solidFill>
                  <a:schemeClr val="accent2">
                    <a:lumMod val="50000"/>
                  </a:schemeClr>
                </a:solidFill>
              </a:rPr>
              <a:t>, 2008 : 32) </a:t>
            </a:r>
            <a:r>
              <a:rPr lang="fr-CA" sz="2000" dirty="0">
                <a:solidFill>
                  <a:schemeClr val="accent2">
                    <a:lumMod val="50000"/>
                  </a:schemeClr>
                </a:solidFill>
              </a:rPr>
              <a:t>,notamment au Canada.</a:t>
            </a:r>
            <a:endParaRPr lang="fr-FR" sz="2000" dirty="0">
              <a:solidFill>
                <a:schemeClr val="accent2">
                  <a:lumMod val="50000"/>
                </a:schemeClr>
              </a:solidFill>
            </a:endParaRPr>
          </a:p>
          <a:p>
            <a:pPr marL="0" indent="0" algn="just">
              <a:buNone/>
            </a:pPr>
            <a:endParaRPr lang="fr-CA" sz="2000" dirty="0">
              <a:solidFill>
                <a:schemeClr val="accent2">
                  <a:lumMod val="50000"/>
                </a:schemeClr>
              </a:solidFill>
            </a:endParaRPr>
          </a:p>
          <a:p>
            <a:pPr algn="just"/>
            <a:r>
              <a:rPr lang="fr-CA" sz="2000" dirty="0">
                <a:solidFill>
                  <a:schemeClr val="accent2">
                    <a:lumMod val="50000"/>
                  </a:schemeClr>
                </a:solidFill>
              </a:rPr>
              <a:t>O</a:t>
            </a:r>
            <a:r>
              <a:rPr lang="fr-FR" sz="2000" dirty="0">
                <a:solidFill>
                  <a:schemeClr val="accent2">
                    <a:lumMod val="50000"/>
                  </a:schemeClr>
                </a:solidFill>
              </a:rPr>
              <a:t>n trouve aussi la présence de mariages forcés ou arrangés dans les pays occidentaux, et plus spécialement au Canada. </a:t>
            </a:r>
          </a:p>
          <a:p>
            <a:pPr marL="0" indent="0" algn="just">
              <a:buNone/>
            </a:pPr>
            <a:endParaRPr lang="fr-FR" sz="2000" dirty="0">
              <a:solidFill>
                <a:schemeClr val="accent2">
                  <a:lumMod val="50000"/>
                </a:schemeClr>
              </a:solidFill>
            </a:endParaRPr>
          </a:p>
          <a:p>
            <a:pPr algn="just"/>
            <a:r>
              <a:rPr lang="fr-FR" sz="2000" b="1" dirty="0">
                <a:solidFill>
                  <a:srgbClr val="8EB070"/>
                </a:solidFill>
              </a:rPr>
              <a:t>L’étude SALCO</a:t>
            </a:r>
          </a:p>
          <a:p>
            <a:pPr marL="268288" indent="0" algn="just">
              <a:buNone/>
            </a:pPr>
            <a:r>
              <a:rPr lang="fr-FR" sz="2000" dirty="0">
                <a:solidFill>
                  <a:schemeClr val="accent2">
                    <a:lumMod val="50000"/>
                  </a:schemeClr>
                </a:solidFill>
              </a:rPr>
              <a:t>Les intervenants </a:t>
            </a:r>
            <a:r>
              <a:rPr lang="fr-FR" sz="2000" dirty="0" smtClean="0">
                <a:solidFill>
                  <a:schemeClr val="accent2">
                    <a:lumMod val="50000"/>
                  </a:schemeClr>
                </a:solidFill>
              </a:rPr>
              <a:t>de plusieurs organismes du Canada </a:t>
            </a:r>
            <a:r>
              <a:rPr lang="fr-FR" sz="2000" dirty="0" smtClean="0">
                <a:solidFill>
                  <a:schemeClr val="accent2">
                    <a:lumMod val="50000"/>
                  </a:schemeClr>
                </a:solidFill>
              </a:rPr>
              <a:t>ont répondu à </a:t>
            </a:r>
            <a:r>
              <a:rPr lang="fr-FR" sz="2000" dirty="0">
                <a:solidFill>
                  <a:schemeClr val="accent2">
                    <a:lumMod val="50000"/>
                  </a:schemeClr>
                </a:solidFill>
              </a:rPr>
              <a:t>une enquête </a:t>
            </a:r>
            <a:r>
              <a:rPr lang="fr-FR" sz="2000" dirty="0" smtClean="0">
                <a:solidFill>
                  <a:schemeClr val="accent2">
                    <a:lumMod val="50000"/>
                  </a:schemeClr>
                </a:solidFill>
              </a:rPr>
              <a:t>visant à comptabiliser le nombre </a:t>
            </a:r>
            <a:r>
              <a:rPr lang="fr-FR" sz="2000" dirty="0" smtClean="0">
                <a:solidFill>
                  <a:schemeClr val="accent2">
                    <a:lumMod val="50000"/>
                  </a:schemeClr>
                </a:solidFill>
              </a:rPr>
              <a:t>de mariages forcés </a:t>
            </a:r>
            <a:r>
              <a:rPr lang="fr-FR" sz="2000" dirty="0" smtClean="0">
                <a:solidFill>
                  <a:schemeClr val="accent2">
                    <a:lumMod val="50000"/>
                  </a:schemeClr>
                </a:solidFill>
              </a:rPr>
              <a:t>au Canada. </a:t>
            </a:r>
          </a:p>
          <a:p>
            <a:pPr marL="268288" indent="0" algn="just">
              <a:buNone/>
            </a:pPr>
            <a:endParaRPr lang="fr-FR" sz="2000" dirty="0">
              <a:solidFill>
                <a:schemeClr val="accent2">
                  <a:lumMod val="50000"/>
                </a:schemeClr>
              </a:solidFill>
            </a:endParaRPr>
          </a:p>
          <a:p>
            <a:pPr marL="268288" indent="0" algn="just">
              <a:buNone/>
            </a:pPr>
            <a:r>
              <a:rPr lang="fr-FR" sz="2000" dirty="0" smtClean="0">
                <a:solidFill>
                  <a:schemeClr val="accent2">
                    <a:lumMod val="50000"/>
                  </a:schemeClr>
                </a:solidFill>
              </a:rPr>
              <a:t>L’étude </a:t>
            </a:r>
            <a:r>
              <a:rPr lang="fr-FR" sz="2000" dirty="0">
                <a:solidFill>
                  <a:schemeClr val="accent2">
                    <a:lumMod val="50000"/>
                  </a:schemeClr>
                </a:solidFill>
              </a:rPr>
              <a:t>a permis de révéler que 219 cas « avérés ou soupçonnés » de mariages forcés ont été constatés dans trente différents organismes provenant de différentes provinces du Canada, principalement </a:t>
            </a:r>
            <a:r>
              <a:rPr lang="fr-FR" sz="2000" dirty="0" smtClean="0">
                <a:solidFill>
                  <a:schemeClr val="accent2">
                    <a:lumMod val="50000"/>
                  </a:schemeClr>
                </a:solidFill>
              </a:rPr>
              <a:t>de l’Ontario</a:t>
            </a:r>
            <a:r>
              <a:rPr lang="fr-FR" sz="2000" dirty="0">
                <a:solidFill>
                  <a:schemeClr val="accent2">
                    <a:lumMod val="50000"/>
                  </a:schemeClr>
                </a:solidFill>
              </a:rPr>
              <a:t>, la Colombie-Britannique et le Québec, et ce, uniquement pour la période entre janvier 2010 et novembre 2012</a:t>
            </a:r>
            <a:r>
              <a:rPr lang="fr-FR" sz="1600" dirty="0">
                <a:solidFill>
                  <a:schemeClr val="accent2">
                    <a:lumMod val="50000"/>
                  </a:schemeClr>
                </a:solidFill>
              </a:rPr>
              <a:t> (SALCO, 2013). </a:t>
            </a:r>
          </a:p>
          <a:p>
            <a:pPr marL="0" indent="0" algn="just">
              <a:buNone/>
            </a:pPr>
            <a:endParaRPr lang="fr-FR" sz="2000" dirty="0"/>
          </a:p>
          <a:p>
            <a:pPr lvl="0" algn="just"/>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3</a:t>
            </a:fld>
            <a:endParaRPr lang="fr-CA" dirty="0"/>
          </a:p>
        </p:txBody>
      </p:sp>
      <p:sp>
        <p:nvSpPr>
          <p:cNvPr id="8" name="Titre 1"/>
          <p:cNvSpPr txBox="1">
            <a:spLocks/>
          </p:cNvSpPr>
          <p:nvPr>
            <p:custDataLst>
              <p:tags r:id="rId4"/>
            </p:custDataLst>
          </p:nvPr>
        </p:nvSpPr>
        <p:spPr>
          <a:xfrm>
            <a:off x="434979" y="188640"/>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endParaRPr lang="fr-CA" i="1" dirty="0"/>
          </a:p>
        </p:txBody>
      </p:sp>
    </p:spTree>
    <p:extLst>
      <p:ext uri="{BB962C8B-B14F-4D97-AF65-F5344CB8AC3E}">
        <p14:creationId xmlns:p14="http://schemas.microsoft.com/office/powerpoint/2010/main" val="785507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7">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0" y="1173560"/>
            <a:ext cx="8892480" cy="5877272"/>
          </a:xfrm>
        </p:spPr>
        <p:txBody>
          <a:bodyPr>
            <a:normAutofit fontScale="92500" lnSpcReduction="20000"/>
          </a:bodyPr>
          <a:lstStyle/>
          <a:p>
            <a:pPr marL="0" indent="0" algn="just">
              <a:buNone/>
            </a:pPr>
            <a:endParaRPr lang="fr-FR" sz="2400" dirty="0"/>
          </a:p>
          <a:p>
            <a:pPr marL="0" indent="0" algn="just">
              <a:buNone/>
            </a:pPr>
            <a:r>
              <a:rPr lang="fr-FR" sz="2400" dirty="0">
                <a:solidFill>
                  <a:srgbClr val="2E5088"/>
                </a:solidFill>
              </a:rPr>
              <a:t>Madeline Lamboley </a:t>
            </a:r>
            <a:r>
              <a:rPr lang="fr-FR" sz="1900" dirty="0">
                <a:solidFill>
                  <a:srgbClr val="2E5088"/>
                </a:solidFill>
              </a:rPr>
              <a:t>(sous la direction de M.-M. Cousineau et E. Jimenez)</a:t>
            </a:r>
            <a:r>
              <a:rPr lang="fr-FR" sz="2400" dirty="0">
                <a:solidFill>
                  <a:srgbClr val="2E5088"/>
                </a:solidFill>
              </a:rPr>
              <a:t> a réalisé une thèse de doctorat ayant pour titre </a:t>
            </a:r>
            <a:r>
              <a:rPr lang="fr-CA" sz="2400" i="1" dirty="0">
                <a:solidFill>
                  <a:srgbClr val="8EB070"/>
                </a:solidFill>
              </a:rPr>
              <a:t>Le mariage forcé des femmes immigrantes au Québec.</a:t>
            </a:r>
            <a:endParaRPr lang="fr-FR" sz="2400" i="1" dirty="0">
              <a:solidFill>
                <a:srgbClr val="8EB070"/>
              </a:solidFill>
            </a:endParaRPr>
          </a:p>
          <a:p>
            <a:pPr marL="0" indent="0" algn="just">
              <a:buNone/>
            </a:pPr>
            <a:endParaRPr lang="fr-FR" sz="2400" dirty="0">
              <a:solidFill>
                <a:srgbClr val="2E5088"/>
              </a:solidFill>
            </a:endParaRPr>
          </a:p>
          <a:p>
            <a:pPr marL="0" indent="0" algn="just">
              <a:buNone/>
            </a:pPr>
            <a:r>
              <a:rPr lang="fr-FR" sz="2400" dirty="0">
                <a:solidFill>
                  <a:srgbClr val="2E5088"/>
                </a:solidFill>
              </a:rPr>
              <a:t>Son étude a été effectuée auprès de </a:t>
            </a:r>
            <a:r>
              <a:rPr lang="fr-FR" sz="2400" dirty="0" smtClean="0">
                <a:solidFill>
                  <a:srgbClr val="2E5088"/>
                </a:solidFill>
              </a:rPr>
              <a:t>10 </a:t>
            </a:r>
            <a:r>
              <a:rPr lang="fr-FR" sz="2400" dirty="0">
                <a:solidFill>
                  <a:srgbClr val="2E5088"/>
                </a:solidFill>
              </a:rPr>
              <a:t>femmes vivant, ayant vécu ou menacées de mariages forcés</a:t>
            </a:r>
            <a:r>
              <a:rPr lang="fr-FR" sz="2400" i="1" dirty="0">
                <a:solidFill>
                  <a:srgbClr val="2E5088"/>
                </a:solidFill>
              </a:rPr>
              <a:t> </a:t>
            </a:r>
            <a:r>
              <a:rPr lang="fr-FR" sz="2400" dirty="0">
                <a:solidFill>
                  <a:srgbClr val="2E5088"/>
                </a:solidFill>
              </a:rPr>
              <a:t>et </a:t>
            </a:r>
            <a:r>
              <a:rPr lang="fr-FR" sz="2400" dirty="0" smtClean="0">
                <a:solidFill>
                  <a:srgbClr val="2E5088"/>
                </a:solidFill>
              </a:rPr>
              <a:t>18 </a:t>
            </a:r>
            <a:r>
              <a:rPr lang="fr-FR" sz="2400" dirty="0">
                <a:solidFill>
                  <a:srgbClr val="2E5088"/>
                </a:solidFill>
              </a:rPr>
              <a:t>informateurs clés œuvrant auprès d’elles. Elle avait pour but de comprendre la question du mariage forcé et d’identifier les conséquences spécifiques qui découlent d’un tel mariage. </a:t>
            </a:r>
          </a:p>
          <a:p>
            <a:pPr marL="0" indent="0" algn="just">
              <a:buNone/>
            </a:pPr>
            <a:endParaRPr lang="fr-FR" sz="2400" dirty="0">
              <a:solidFill>
                <a:srgbClr val="2E5088"/>
              </a:solidFill>
            </a:endParaRPr>
          </a:p>
          <a:p>
            <a:pPr marL="0" indent="0" algn="just">
              <a:buNone/>
            </a:pPr>
            <a:r>
              <a:rPr lang="fr-FR" sz="2400" dirty="0">
                <a:solidFill>
                  <a:srgbClr val="2E5088"/>
                </a:solidFill>
              </a:rPr>
              <a:t>Son étude ne s’intéressait pas spécifiquement à la question de la présence d’enfants dans le cadre d’un mariage forcé empreint de violence. Celle-ci a toutefois été évoquée dans plusieurs entrevues tant par les femmes que par les intervenants, signalant la pertinence de s’y intéresser plus spécifiquement. </a:t>
            </a:r>
          </a:p>
          <a:p>
            <a:pPr marL="0" indent="0" algn="just">
              <a:buNone/>
            </a:pPr>
            <a:endParaRPr lang="fr-FR" sz="2400" dirty="0">
              <a:solidFill>
                <a:srgbClr val="2E5088"/>
              </a:solidFill>
            </a:endParaRPr>
          </a:p>
          <a:p>
            <a:pPr marL="0" indent="0" algn="just">
              <a:buNone/>
            </a:pPr>
            <a:r>
              <a:rPr lang="fr-FR" sz="2400" dirty="0">
                <a:solidFill>
                  <a:srgbClr val="2E5088"/>
                </a:solidFill>
              </a:rPr>
              <a:t>Les informations recueillies </a:t>
            </a:r>
            <a:r>
              <a:rPr lang="fr-FR" sz="2400" dirty="0" smtClean="0">
                <a:solidFill>
                  <a:srgbClr val="2E5088"/>
                </a:solidFill>
              </a:rPr>
              <a:t>au sujet de l’impact de la présence d’enfant par </a:t>
            </a:r>
            <a:r>
              <a:rPr lang="fr-FR" sz="2400" dirty="0">
                <a:solidFill>
                  <a:srgbClr val="2E5088"/>
                </a:solidFill>
              </a:rPr>
              <a:t>cette collecte de données demeurent toutefois </a:t>
            </a:r>
            <a:r>
              <a:rPr lang="fr-FR" sz="2400" dirty="0" smtClean="0">
                <a:solidFill>
                  <a:srgbClr val="2E5088"/>
                </a:solidFill>
              </a:rPr>
              <a:t>fragmentaires, </a:t>
            </a:r>
            <a:r>
              <a:rPr lang="fr-FR" sz="2400" dirty="0">
                <a:solidFill>
                  <a:srgbClr val="2E5088"/>
                </a:solidFill>
              </a:rPr>
              <a:t>puisqu’il ne s’agissait pas là de l’intérêt central de </a:t>
            </a:r>
            <a:r>
              <a:rPr lang="fr-FR" sz="2400" dirty="0" smtClean="0">
                <a:solidFill>
                  <a:srgbClr val="2E5088"/>
                </a:solidFill>
              </a:rPr>
              <a:t>l’étude</a:t>
            </a:r>
            <a:r>
              <a:rPr lang="fr-FR" sz="2400" dirty="0" smtClean="0">
                <a:solidFill>
                  <a:srgbClr val="2E5088"/>
                </a:solidFill>
              </a:rPr>
              <a:t>. Elles </a:t>
            </a:r>
            <a:r>
              <a:rPr lang="fr-FR" sz="2400" dirty="0">
                <a:solidFill>
                  <a:srgbClr val="2E5088"/>
                </a:solidFill>
              </a:rPr>
              <a:t>sont toutefois suffisantes pour justifier la poursuite de cette avenue de recherche. </a:t>
            </a:r>
            <a:endParaRPr lang="en-CA" sz="2400" dirty="0">
              <a:solidFill>
                <a:srgbClr val="2E5088"/>
              </a:solidFill>
            </a:endParaRPr>
          </a:p>
        </p:txBody>
      </p:sp>
      <p:sp>
        <p:nvSpPr>
          <p:cNvPr id="7" name="Espace réservé du numéro de diapositive 6"/>
          <p:cNvSpPr>
            <a:spLocks noGrp="1"/>
          </p:cNvSpPr>
          <p:nvPr>
            <p:ph type="sldNum" sz="quarter" idx="12"/>
            <p:custDataLst>
              <p:tags r:id="rId3"/>
            </p:custDataLst>
          </p:nvPr>
        </p:nvSpPr>
        <p:spPr>
          <a:xfrm>
            <a:off x="648108" y="7101408"/>
            <a:ext cx="7847784" cy="313010"/>
          </a:xfrm>
        </p:spPr>
        <p:txBody>
          <a:bodyPr/>
          <a:lstStyle/>
          <a:p>
            <a:pPr algn="ctr"/>
            <a:fld id="{2147477D-4014-4556-98CB-E75C657A74A2}" type="slidenum">
              <a:rPr lang="fr-CA" smtClean="0"/>
              <a:pPr algn="ctr"/>
              <a:t>4</a:t>
            </a:fld>
            <a:endParaRPr lang="fr-CA" dirty="0"/>
          </a:p>
        </p:txBody>
      </p:sp>
      <p:sp>
        <p:nvSpPr>
          <p:cNvPr id="8" name="Titre 1"/>
          <p:cNvSpPr txBox="1">
            <a:spLocks/>
          </p:cNvSpPr>
          <p:nvPr>
            <p:custDataLst>
              <p:tags r:id="rId4"/>
            </p:custDataLst>
          </p:nvPr>
        </p:nvSpPr>
        <p:spPr>
          <a:xfrm>
            <a:off x="0" y="188640"/>
            <a:ext cx="9143999" cy="792088"/>
          </a:xfrm>
          <a:prstGeom prst="rect">
            <a:avLst/>
          </a:prstGeom>
        </p:spPr>
        <p:txBody>
          <a:bodyPr vert="horz" anchor="b" anchorCtr="0">
            <a:normAutofit fontScale="82500" lnSpcReduction="200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b="1" dirty="0">
                <a:solidFill>
                  <a:srgbClr val="8EB070"/>
                </a:solidFill>
              </a:rPr>
              <a:t>Les mariages forcés </a:t>
            </a:r>
            <a:r>
              <a:rPr lang="fr-FR" b="1" dirty="0" smtClean="0">
                <a:solidFill>
                  <a:srgbClr val="8EB070"/>
                </a:solidFill>
              </a:rPr>
              <a:t>: </a:t>
            </a:r>
            <a:r>
              <a:rPr lang="fr-FR" b="1" dirty="0" smtClean="0">
                <a:solidFill>
                  <a:srgbClr val="8EB070"/>
                </a:solidFill>
              </a:rPr>
              <a:t>étude de Madeline </a:t>
            </a:r>
            <a:r>
              <a:rPr lang="fr-FR" b="1" dirty="0">
                <a:solidFill>
                  <a:srgbClr val="8EB070"/>
                </a:solidFill>
              </a:rPr>
              <a:t>Lamboley (2014) </a:t>
            </a:r>
            <a:endParaRPr lang="fr-CA" b="1" i="1" dirty="0">
              <a:solidFill>
                <a:srgbClr val="8EB070"/>
              </a:solidFill>
            </a:endParaRPr>
          </a:p>
        </p:txBody>
      </p:sp>
    </p:spTree>
    <p:extLst>
      <p:ext uri="{BB962C8B-B14F-4D97-AF65-F5344CB8AC3E}">
        <p14:creationId xmlns:p14="http://schemas.microsoft.com/office/powerpoint/2010/main" val="900483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9">
            <a:extLst>
              <a:ext uri="{28A0092B-C50C-407E-A947-70E740481C1C}">
                <a14:useLocalDpi xmlns:a14="http://schemas.microsoft.com/office/drawing/2010/main" val="0"/>
              </a:ext>
            </a:extLst>
          </a:blip>
          <a:srcRect l="5549" t="14194" r="21586" b="12898"/>
          <a:stretch/>
        </p:blipFill>
        <p:spPr>
          <a:xfrm>
            <a:off x="0" y="0"/>
            <a:ext cx="9144000" cy="6862192"/>
          </a:xfrm>
          <a:prstGeom prst="rect">
            <a:avLst/>
          </a:prstGeom>
        </p:spPr>
      </p:pic>
      <p:sp>
        <p:nvSpPr>
          <p:cNvPr id="5" name="Espace réservé du contenu 4"/>
          <p:cNvSpPr>
            <a:spLocks noGrp="1"/>
          </p:cNvSpPr>
          <p:nvPr>
            <p:ph sz="quarter" idx="1"/>
            <p:custDataLst>
              <p:tags r:id="rId2"/>
            </p:custDataLst>
          </p:nvPr>
        </p:nvSpPr>
        <p:spPr>
          <a:xfrm>
            <a:off x="457200" y="1628800"/>
            <a:ext cx="8147248" cy="4824536"/>
          </a:xfrm>
        </p:spPr>
        <p:txBody>
          <a:bodyPr>
            <a:normAutofit/>
          </a:bodyPr>
          <a:lstStyle/>
          <a:p>
            <a:pPr marL="274320" lvl="1" indent="0">
              <a:buNone/>
            </a:pPr>
            <a:endParaRPr lang="fr-CA" dirty="0"/>
          </a:p>
          <a:p>
            <a:pPr marL="274320" lvl="1" indent="0">
              <a:buNone/>
            </a:pPr>
            <a:endParaRPr lang="fr-CA"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5</a:t>
            </a:fld>
            <a:endParaRPr lang="fr-CA" dirty="0"/>
          </a:p>
        </p:txBody>
      </p:sp>
      <p:sp>
        <p:nvSpPr>
          <p:cNvPr id="2" name="Rectangle 1"/>
          <p:cNvSpPr/>
          <p:nvPr>
            <p:custDataLst>
              <p:tags r:id="rId4"/>
            </p:custDataLst>
          </p:nvPr>
        </p:nvSpPr>
        <p:spPr>
          <a:xfrm>
            <a:off x="0" y="1844824"/>
            <a:ext cx="9144000" cy="3024336"/>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Titre 1"/>
          <p:cNvSpPr txBox="1">
            <a:spLocks/>
          </p:cNvSpPr>
          <p:nvPr>
            <p:custDataLst>
              <p:tags r:id="rId5"/>
            </p:custDataLst>
          </p:nvPr>
        </p:nvSpPr>
        <p:spPr>
          <a:xfrm>
            <a:off x="0" y="1844824"/>
            <a:ext cx="9144000" cy="3024336"/>
          </a:xfrm>
          <a:prstGeom prst="rect">
            <a:avLst/>
          </a:prstGeom>
        </p:spPr>
        <p:txBody>
          <a:bodyPr vert="horz" anchor="ctr"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marL="0" lvl="3" algn="ctr" rtl="0">
              <a:spcBef>
                <a:spcPct val="0"/>
              </a:spcBef>
            </a:pPr>
            <a:r>
              <a:rPr lang="fr-CA" sz="3600" kern="0" dirty="0">
                <a:solidFill>
                  <a:schemeClr val="bg1"/>
                </a:solidFill>
                <a:latin typeface="+mj-lt"/>
              </a:rPr>
              <a:t>Méthodologie</a:t>
            </a:r>
          </a:p>
        </p:txBody>
      </p:sp>
      <p:sp>
        <p:nvSpPr>
          <p:cNvPr id="9" name="Espace réservé du contenu 4"/>
          <p:cNvSpPr txBox="1">
            <a:spLocks/>
          </p:cNvSpPr>
          <p:nvPr>
            <p:custDataLst>
              <p:tags r:id="rId6"/>
            </p:custDataLst>
          </p:nvPr>
        </p:nvSpPr>
        <p:spPr>
          <a:xfrm>
            <a:off x="457200" y="1988840"/>
            <a:ext cx="8147248" cy="4824536"/>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320" lvl="1" indent="0">
              <a:buFont typeface="Wingdings 3"/>
              <a:buNone/>
            </a:pPr>
            <a:endParaRPr lang="fr-CA" dirty="0"/>
          </a:p>
          <a:p>
            <a:pPr marL="274320" lvl="1" indent="0">
              <a:buFont typeface="Wingdings 3"/>
              <a:buNone/>
            </a:pPr>
            <a:endParaRPr lang="fr-CA" dirty="0"/>
          </a:p>
        </p:txBody>
      </p:sp>
    </p:spTree>
    <p:extLst>
      <p:ext uri="{BB962C8B-B14F-4D97-AF65-F5344CB8AC3E}">
        <p14:creationId xmlns:p14="http://schemas.microsoft.com/office/powerpoint/2010/main" val="2254890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7">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457200" y="1772816"/>
            <a:ext cx="8435280" cy="4824536"/>
          </a:xfrm>
        </p:spPr>
        <p:txBody>
          <a:bodyPr>
            <a:normAutofit/>
          </a:bodyPr>
          <a:lstStyle/>
          <a:p>
            <a:pPr marL="0" indent="0" algn="just">
              <a:buNone/>
            </a:pPr>
            <a:r>
              <a:rPr lang="fr-FR" sz="2800" dirty="0">
                <a:solidFill>
                  <a:srgbClr val="2E5088"/>
                </a:solidFill>
              </a:rPr>
              <a:t>Du point de vue des intervenants, rendre compte de la complexité de la recherche d’aide et du recours aux services marquant la trajectoire de vie des femmes confrontées au triple contexte de vulnérabilité découlant du fait qu’elles sont </a:t>
            </a:r>
            <a:r>
              <a:rPr lang="fr-FR" sz="2800" b="1" dirty="0">
                <a:solidFill>
                  <a:srgbClr val="2E5088"/>
                </a:solidFill>
              </a:rPr>
              <a:t>immigrantes</a:t>
            </a:r>
            <a:r>
              <a:rPr lang="fr-FR" sz="2800" dirty="0">
                <a:solidFill>
                  <a:srgbClr val="2E5088"/>
                </a:solidFill>
              </a:rPr>
              <a:t>, qu’elles vivent une </a:t>
            </a:r>
            <a:r>
              <a:rPr lang="fr-FR" sz="2800" b="1" dirty="0">
                <a:solidFill>
                  <a:srgbClr val="2E5088"/>
                </a:solidFill>
              </a:rPr>
              <a:t>situation de mariage forcé ou arrangé empreinte de violence conjugale</a:t>
            </a:r>
            <a:r>
              <a:rPr lang="fr-FR" sz="2800" dirty="0">
                <a:solidFill>
                  <a:srgbClr val="2E5088"/>
                </a:solidFill>
              </a:rPr>
              <a:t>, alors qu’il y a </a:t>
            </a:r>
            <a:r>
              <a:rPr lang="fr-FR" sz="2800" b="1" dirty="0">
                <a:solidFill>
                  <a:srgbClr val="2E5088"/>
                </a:solidFill>
              </a:rPr>
              <a:t>présence d’enfants</a:t>
            </a:r>
            <a:r>
              <a:rPr lang="fr-FR" sz="2800" dirty="0">
                <a:solidFill>
                  <a:srgbClr val="2E5088"/>
                </a:solidFill>
              </a:rPr>
              <a:t>.  </a:t>
            </a:r>
          </a:p>
          <a:p>
            <a:pPr marL="0" indent="0">
              <a:buNone/>
            </a:pPr>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6</a:t>
            </a:fld>
            <a:endParaRPr lang="fr-CA" dirty="0"/>
          </a:p>
        </p:txBody>
      </p:sp>
      <p:sp>
        <p:nvSpPr>
          <p:cNvPr id="8" name="Titre 1"/>
          <p:cNvSpPr txBox="1">
            <a:spLocks/>
          </p:cNvSpPr>
          <p:nvPr>
            <p:custDataLst>
              <p:tags r:id="rId4"/>
            </p:custDataLst>
          </p:nvPr>
        </p:nvSpPr>
        <p:spPr>
          <a:xfrm>
            <a:off x="434979" y="188640"/>
            <a:ext cx="8229600" cy="1395536"/>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sz="4000" b="1" dirty="0">
                <a:solidFill>
                  <a:srgbClr val="8EB070"/>
                </a:solidFill>
              </a:rPr>
              <a:t>Objectif général </a:t>
            </a:r>
            <a:endParaRPr lang="fr-CA" sz="4000" b="1" i="1" dirty="0">
              <a:solidFill>
                <a:srgbClr val="8EB070"/>
              </a:solidFill>
            </a:endParaRPr>
          </a:p>
        </p:txBody>
      </p:sp>
    </p:spTree>
    <p:extLst>
      <p:ext uri="{BB962C8B-B14F-4D97-AF65-F5344CB8AC3E}">
        <p14:creationId xmlns:p14="http://schemas.microsoft.com/office/powerpoint/2010/main" val="1268679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7">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0" y="1173560"/>
            <a:ext cx="8892480" cy="5877272"/>
          </a:xfrm>
        </p:spPr>
        <p:txBody>
          <a:bodyPr>
            <a:normAutofit/>
          </a:bodyPr>
          <a:lstStyle/>
          <a:p>
            <a:pPr lvl="0">
              <a:spcBef>
                <a:spcPts val="1200"/>
              </a:spcBef>
            </a:pPr>
            <a:r>
              <a:rPr lang="fr-FR" dirty="0">
                <a:solidFill>
                  <a:srgbClr val="2E5088"/>
                </a:solidFill>
              </a:rPr>
              <a:t>Décrire le vécu des mères immigrantes soumises à un mariage forcé ou arrangé vivant de la violence conjugale, tel qu’en témoignent les intervenants-es </a:t>
            </a:r>
            <a:r>
              <a:rPr lang="fr-FR" dirty="0" smtClean="0">
                <a:solidFill>
                  <a:srgbClr val="2E5088"/>
                </a:solidFill>
              </a:rPr>
              <a:t>œuvrant </a:t>
            </a:r>
            <a:r>
              <a:rPr lang="fr-FR" dirty="0">
                <a:solidFill>
                  <a:srgbClr val="2E5088"/>
                </a:solidFill>
              </a:rPr>
              <a:t>auprès d’elles ; </a:t>
            </a:r>
          </a:p>
          <a:p>
            <a:pPr lvl="0">
              <a:spcBef>
                <a:spcPts val="1200"/>
              </a:spcBef>
            </a:pPr>
            <a:r>
              <a:rPr lang="fr-FR" dirty="0">
                <a:solidFill>
                  <a:srgbClr val="2E5088"/>
                </a:solidFill>
              </a:rPr>
              <a:t>préciser les stratégies de recherche d’aide et de recours aux services de ces femmes lorsqu’il y a présence d’enfants dans leur vie, et les obstacles qu’elles disent rencontrer ;</a:t>
            </a:r>
          </a:p>
          <a:p>
            <a:pPr lvl="0">
              <a:spcBef>
                <a:spcPts val="1200"/>
              </a:spcBef>
            </a:pPr>
            <a:r>
              <a:rPr lang="fr-FR" dirty="0">
                <a:solidFill>
                  <a:srgbClr val="2E5088"/>
                </a:solidFill>
              </a:rPr>
              <a:t>découvrir les défis qui se posent aux intervenants interpellés par la recherche d’aide de ces femmes ; </a:t>
            </a:r>
          </a:p>
          <a:p>
            <a:pPr lvl="0">
              <a:spcBef>
                <a:spcPts val="1200"/>
              </a:spcBef>
            </a:pPr>
            <a:r>
              <a:rPr lang="fr-FR" dirty="0">
                <a:solidFill>
                  <a:srgbClr val="2E5088"/>
                </a:solidFill>
              </a:rPr>
              <a:t>proposer des pistes d’interventions adaptées tenant compte de la triple situation de vulnérabilité issue du </a:t>
            </a:r>
            <a:r>
              <a:rPr lang="fr-FR" b="1" dirty="0">
                <a:solidFill>
                  <a:srgbClr val="2E5088"/>
                </a:solidFill>
              </a:rPr>
              <a:t>contexte d’immigration</a:t>
            </a:r>
            <a:r>
              <a:rPr lang="fr-FR" dirty="0">
                <a:solidFill>
                  <a:srgbClr val="2E5088"/>
                </a:solidFill>
              </a:rPr>
              <a:t>, marqué d’un </a:t>
            </a:r>
            <a:r>
              <a:rPr lang="fr-FR" b="1" dirty="0">
                <a:solidFill>
                  <a:srgbClr val="2E5088"/>
                </a:solidFill>
              </a:rPr>
              <a:t>mariage forcé ou arrangé </a:t>
            </a:r>
            <a:r>
              <a:rPr lang="fr-FR" dirty="0">
                <a:solidFill>
                  <a:srgbClr val="2E5088"/>
                </a:solidFill>
              </a:rPr>
              <a:t>où il y a </a:t>
            </a:r>
            <a:r>
              <a:rPr lang="fr-FR" b="1" dirty="0">
                <a:solidFill>
                  <a:srgbClr val="2E5088"/>
                </a:solidFill>
              </a:rPr>
              <a:t>présence d’enfants </a:t>
            </a:r>
            <a:r>
              <a:rPr lang="fr-FR" dirty="0">
                <a:solidFill>
                  <a:srgbClr val="2E5088"/>
                </a:solidFill>
              </a:rPr>
              <a:t>pour venir en aide plus efficacement à ces femmes en situation de violence conjugale.  </a:t>
            </a:r>
          </a:p>
          <a:p>
            <a:pPr marL="0" indent="0">
              <a:buNone/>
            </a:pPr>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7</a:t>
            </a:fld>
            <a:endParaRPr lang="fr-CA" dirty="0"/>
          </a:p>
        </p:txBody>
      </p:sp>
      <p:sp>
        <p:nvSpPr>
          <p:cNvPr id="8" name="Titre 1"/>
          <p:cNvSpPr txBox="1">
            <a:spLocks/>
          </p:cNvSpPr>
          <p:nvPr>
            <p:custDataLst>
              <p:tags r:id="rId4"/>
            </p:custDataLst>
          </p:nvPr>
        </p:nvSpPr>
        <p:spPr>
          <a:xfrm>
            <a:off x="434979" y="188640"/>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b="1" dirty="0">
                <a:solidFill>
                  <a:srgbClr val="8EB070"/>
                </a:solidFill>
              </a:rPr>
              <a:t>Objectifs spécifiques </a:t>
            </a:r>
            <a:endParaRPr lang="fr-CA" b="1" i="1" dirty="0">
              <a:solidFill>
                <a:srgbClr val="8EB070"/>
              </a:solidFill>
            </a:endParaRPr>
          </a:p>
        </p:txBody>
      </p:sp>
    </p:spTree>
    <p:extLst>
      <p:ext uri="{BB962C8B-B14F-4D97-AF65-F5344CB8AC3E}">
        <p14:creationId xmlns:p14="http://schemas.microsoft.com/office/powerpoint/2010/main" val="192737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6">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0" y="332656"/>
            <a:ext cx="8892480" cy="6718176"/>
          </a:xfrm>
        </p:spPr>
        <p:txBody>
          <a:bodyPr>
            <a:normAutofit/>
          </a:bodyPr>
          <a:lstStyle/>
          <a:p>
            <a:pPr marL="0" indent="0" algn="just">
              <a:buNone/>
            </a:pPr>
            <a:r>
              <a:rPr lang="fr-FR" sz="2400" dirty="0">
                <a:solidFill>
                  <a:srgbClr val="2E5088"/>
                </a:solidFill>
              </a:rPr>
              <a:t>L’approche privilégiée est essentiellement qualitative, permettant d’accorder une place centrale aux représentations et points de vue des acteurs sociaux soit, dans ce cas-ci, les intervenants de différents milieux de pratique ayant été en contact avec des mères immigrantes ayant vécu, vivant ou menacées de mariage forcé ou arrangé. </a:t>
            </a:r>
          </a:p>
          <a:p>
            <a:pPr marL="0" indent="0" algn="just">
              <a:buNone/>
            </a:pPr>
            <a:r>
              <a:rPr lang="fr-FR" sz="2400" dirty="0">
                <a:solidFill>
                  <a:srgbClr val="2E5088"/>
                </a:solidFill>
              </a:rPr>
              <a:t>Le point nodal de l’étude est le sens donné aux expériences de recherche d’aide de ces mères dans un contexte d’immigration et de mariage forcé ou arrangé cherchant à quitter la situation de violence conjugale qu’elles vivent, et le défi d’intervention que posent ces situations aux intervenants appelés à les accompagner dans leur recherche d’aide.</a:t>
            </a:r>
          </a:p>
          <a:p>
            <a:pPr marL="0" indent="0" algn="just">
              <a:buNone/>
            </a:pPr>
            <a:r>
              <a:rPr lang="fr-FR" sz="2800" b="1" dirty="0">
                <a:solidFill>
                  <a:srgbClr val="8EB070"/>
                </a:solidFill>
              </a:rPr>
              <a:t>Provenance des intervenants de l’échantillon: </a:t>
            </a:r>
          </a:p>
          <a:p>
            <a:pPr algn="just">
              <a:spcBef>
                <a:spcPts val="1200"/>
              </a:spcBef>
              <a:buFont typeface="Wingdings" charset="2"/>
              <a:buChar char="q"/>
            </a:pPr>
            <a:r>
              <a:rPr lang="fr-FR" sz="2000" dirty="0">
                <a:solidFill>
                  <a:srgbClr val="2E5088"/>
                </a:solidFill>
              </a:rPr>
              <a:t>MAISONS D’HÉBERGEMENTS (n=9)</a:t>
            </a:r>
          </a:p>
          <a:p>
            <a:pPr algn="just">
              <a:spcBef>
                <a:spcPts val="1200"/>
              </a:spcBef>
              <a:buFont typeface="Wingdings" charset="2"/>
              <a:buChar char="q"/>
            </a:pPr>
            <a:r>
              <a:rPr lang="fr-FR" sz="2000" dirty="0">
                <a:solidFill>
                  <a:srgbClr val="2E5088"/>
                </a:solidFill>
              </a:rPr>
              <a:t>CENTRE SOCIAL D’AIDE AUX IMMIGRANTS (n=1)</a:t>
            </a:r>
          </a:p>
          <a:p>
            <a:pPr algn="just">
              <a:spcBef>
                <a:spcPts val="1200"/>
              </a:spcBef>
              <a:buFont typeface="Wingdings" charset="2"/>
              <a:buChar char="q"/>
            </a:pPr>
            <a:r>
              <a:rPr lang="fr-FR" sz="2000" dirty="0">
                <a:solidFill>
                  <a:srgbClr val="2E5088"/>
                </a:solidFill>
              </a:rPr>
              <a:t>DIRECTION DE LA PROTECTION DE LA JEUNESSE (n=1)</a:t>
            </a:r>
          </a:p>
          <a:p>
            <a:pPr algn="just">
              <a:buFont typeface="Wingdings" charset="2"/>
              <a:buChar char="q"/>
            </a:pPr>
            <a:endParaRPr lang="fr-FR" sz="2400" dirty="0">
              <a:solidFill>
                <a:srgbClr val="2E5088"/>
              </a:solidFill>
            </a:endParaRPr>
          </a:p>
          <a:p>
            <a:pPr marL="0" indent="0">
              <a:buNone/>
            </a:pPr>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8</a:t>
            </a:fld>
            <a:endParaRPr lang="fr-CA" dirty="0"/>
          </a:p>
        </p:txBody>
      </p:sp>
    </p:spTree>
    <p:extLst>
      <p:ext uri="{BB962C8B-B14F-4D97-AF65-F5344CB8AC3E}">
        <p14:creationId xmlns:p14="http://schemas.microsoft.com/office/powerpoint/2010/main" val="304153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custDataLst>
              <p:tags r:id="rId1"/>
            </p:custDataLst>
          </p:nvPr>
        </p:nvPicPr>
        <p:blipFill rotWithShape="1">
          <a:blip r:embed="rId7">
            <a:extLst>
              <a:ext uri="{28A0092B-C50C-407E-A947-70E740481C1C}">
                <a14:useLocalDpi xmlns:a14="http://schemas.microsoft.com/office/drawing/2010/main" val="0"/>
              </a:ext>
            </a:extLst>
          </a:blip>
          <a:srcRect l="5549" t="14194" r="21586" b="12898"/>
          <a:stretch/>
        </p:blipFill>
        <p:spPr>
          <a:xfrm>
            <a:off x="0" y="-4192"/>
            <a:ext cx="9144000" cy="6862192"/>
          </a:xfrm>
          <a:prstGeom prst="rect">
            <a:avLst/>
          </a:prstGeom>
        </p:spPr>
      </p:pic>
      <p:sp>
        <p:nvSpPr>
          <p:cNvPr id="5" name="Espace réservé du contenu 4"/>
          <p:cNvSpPr>
            <a:spLocks noGrp="1"/>
          </p:cNvSpPr>
          <p:nvPr>
            <p:ph sz="quarter" idx="1"/>
            <p:custDataLst>
              <p:tags r:id="rId2"/>
            </p:custDataLst>
          </p:nvPr>
        </p:nvSpPr>
        <p:spPr>
          <a:xfrm>
            <a:off x="683568" y="1412776"/>
            <a:ext cx="6975785" cy="5877272"/>
          </a:xfrm>
        </p:spPr>
        <p:txBody>
          <a:bodyPr>
            <a:normAutofit/>
          </a:bodyPr>
          <a:lstStyle/>
          <a:p>
            <a:pPr marL="0" indent="0" algn="just">
              <a:buNone/>
            </a:pPr>
            <a:r>
              <a:rPr lang="fr-FR" sz="2400" dirty="0">
                <a:solidFill>
                  <a:srgbClr val="2E5088"/>
                </a:solidFill>
              </a:rPr>
              <a:t>Le critère retenu pour procéder à la sélection des intervenants est d’avoir œuvré auprès de mères immigrantes vivant un mariage forcé ou arrangé empreint de violence, au Québec. </a:t>
            </a:r>
            <a:endParaRPr lang="fr-FR" sz="2400" dirty="0" smtClean="0">
              <a:solidFill>
                <a:srgbClr val="2E5088"/>
              </a:solidFill>
            </a:endParaRPr>
          </a:p>
          <a:p>
            <a:pPr marL="0" indent="0" algn="just">
              <a:buNone/>
            </a:pPr>
            <a:endParaRPr lang="fr-FR" sz="2400" dirty="0">
              <a:solidFill>
                <a:srgbClr val="2E5088"/>
              </a:solidFill>
            </a:endParaRPr>
          </a:p>
          <a:p>
            <a:pPr marL="0" indent="0" algn="just">
              <a:buNone/>
            </a:pPr>
            <a:r>
              <a:rPr lang="fr-FR" sz="2400" dirty="0">
                <a:solidFill>
                  <a:srgbClr val="2E5088"/>
                </a:solidFill>
              </a:rPr>
              <a:t>Les données ont été recueillies </a:t>
            </a:r>
            <a:r>
              <a:rPr lang="fr-FR" sz="2400" dirty="0" smtClean="0">
                <a:solidFill>
                  <a:srgbClr val="2E5088"/>
                </a:solidFill>
              </a:rPr>
              <a:t>entre </a:t>
            </a:r>
            <a:r>
              <a:rPr lang="fr-FR" sz="2400" dirty="0" smtClean="0">
                <a:solidFill>
                  <a:srgbClr val="2E5088"/>
                </a:solidFill>
              </a:rPr>
              <a:t>février </a:t>
            </a:r>
            <a:r>
              <a:rPr lang="fr-FR" sz="2400" dirty="0">
                <a:solidFill>
                  <a:srgbClr val="2E5088"/>
                </a:solidFill>
              </a:rPr>
              <a:t>2016 </a:t>
            </a:r>
            <a:r>
              <a:rPr lang="fr-FR" sz="2400" dirty="0" smtClean="0">
                <a:solidFill>
                  <a:srgbClr val="2E5088"/>
                </a:solidFill>
              </a:rPr>
              <a:t>et septembre </a:t>
            </a:r>
            <a:r>
              <a:rPr lang="fr-FR" sz="2400" dirty="0">
                <a:solidFill>
                  <a:srgbClr val="2E5088"/>
                </a:solidFill>
              </a:rPr>
              <a:t>2016. La collecte de données s’est réalisée principalement à Montréal et ses environs.  </a:t>
            </a:r>
          </a:p>
          <a:p>
            <a:pPr marL="0" indent="0">
              <a:buNone/>
            </a:pPr>
            <a:endParaRPr lang="en-CA" sz="2400" dirty="0"/>
          </a:p>
        </p:txBody>
      </p:sp>
      <p:sp>
        <p:nvSpPr>
          <p:cNvPr id="7" name="Espace réservé du numéro de diapositive 6"/>
          <p:cNvSpPr>
            <a:spLocks noGrp="1"/>
          </p:cNvSpPr>
          <p:nvPr>
            <p:ph type="sldNum" sz="quarter" idx="12"/>
            <p:custDataLst>
              <p:tags r:id="rId3"/>
            </p:custDataLst>
          </p:nvPr>
        </p:nvSpPr>
        <p:spPr>
          <a:xfrm>
            <a:off x="612648" y="6356350"/>
            <a:ext cx="7847784" cy="313010"/>
          </a:xfrm>
        </p:spPr>
        <p:txBody>
          <a:bodyPr/>
          <a:lstStyle/>
          <a:p>
            <a:pPr algn="ctr"/>
            <a:fld id="{2147477D-4014-4556-98CB-E75C657A74A2}" type="slidenum">
              <a:rPr lang="fr-CA" smtClean="0"/>
              <a:pPr algn="ctr"/>
              <a:t>9</a:t>
            </a:fld>
            <a:endParaRPr lang="fr-CA" dirty="0"/>
          </a:p>
        </p:txBody>
      </p:sp>
      <p:sp>
        <p:nvSpPr>
          <p:cNvPr id="8" name="Titre 1"/>
          <p:cNvSpPr txBox="1">
            <a:spLocks/>
          </p:cNvSpPr>
          <p:nvPr>
            <p:custDataLst>
              <p:tags r:id="rId4"/>
            </p:custDataLst>
          </p:nvPr>
        </p:nvSpPr>
        <p:spPr>
          <a:xfrm>
            <a:off x="434979" y="188640"/>
            <a:ext cx="8229600" cy="792088"/>
          </a:xfrm>
          <a:prstGeom prst="rect">
            <a:avLst/>
          </a:prstGeom>
        </p:spPr>
        <p:txBody>
          <a:bodyPr vert="horz" anchor="b" anchorCtr="0">
            <a:normAutofit fontScale="975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FR" b="1" dirty="0">
                <a:solidFill>
                  <a:srgbClr val="8EB070"/>
                </a:solidFill>
              </a:rPr>
              <a:t>La collecte de données</a:t>
            </a:r>
            <a:endParaRPr lang="fr-CA" b="1" i="1" dirty="0">
              <a:solidFill>
                <a:srgbClr val="8EB070"/>
              </a:solidFill>
            </a:endParaRPr>
          </a:p>
        </p:txBody>
      </p:sp>
    </p:spTree>
    <p:extLst>
      <p:ext uri="{BB962C8B-B14F-4D97-AF65-F5344CB8AC3E}">
        <p14:creationId xmlns:p14="http://schemas.microsoft.com/office/powerpoint/2010/main" val="812962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3"/>
</p:tagLst>
</file>

<file path=ppt/tags/tag101.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6"/>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57.xml><?xml version="1.0" encoding="utf-8"?>
<p:tagLst xmlns:a="http://schemas.openxmlformats.org/drawingml/2006/main" xmlns:r="http://schemas.openxmlformats.org/officeDocument/2006/relationships" xmlns:p="http://schemas.openxmlformats.org/presentationml/2006/main">
  <p:tag name="NUM" val="5"/>
</p:tagLst>
</file>

<file path=ppt/tags/tag58.xml><?xml version="1.0" encoding="utf-8"?>
<p:tagLst xmlns:a="http://schemas.openxmlformats.org/drawingml/2006/main" xmlns:r="http://schemas.openxmlformats.org/officeDocument/2006/relationships" xmlns:p="http://schemas.openxmlformats.org/presentationml/2006/main">
  <p:tag name="NUM" val="6"/>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4"/>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4"/>
</p:tagLst>
</file>

<file path=ppt/tags/tag67.xml><?xml version="1.0" encoding="utf-8"?>
<p:tagLst xmlns:a="http://schemas.openxmlformats.org/drawingml/2006/main" xmlns:r="http://schemas.openxmlformats.org/officeDocument/2006/relationships" xmlns:p="http://schemas.openxmlformats.org/presentationml/2006/main">
  <p:tag name="NUM" val="5"/>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4"/>
</p:tagLst>
</file>

<file path=ppt/tags/tag72.xml><?xml version="1.0" encoding="utf-8"?>
<p:tagLst xmlns:a="http://schemas.openxmlformats.org/drawingml/2006/main" xmlns:r="http://schemas.openxmlformats.org/officeDocument/2006/relationships" xmlns:p="http://schemas.openxmlformats.org/presentationml/2006/main">
  <p:tag name="NUM" val="5"/>
</p:tagLst>
</file>

<file path=ppt/tags/tag73.xml><?xml version="1.0" encoding="utf-8"?>
<p:tagLst xmlns:a="http://schemas.openxmlformats.org/drawingml/2006/main" xmlns:r="http://schemas.openxmlformats.org/officeDocument/2006/relationships" xmlns:p="http://schemas.openxmlformats.org/presentationml/2006/main">
  <p:tag name="NUM" val="6"/>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4"/>
</p:tagLst>
</file>

<file path=ppt/tags/tag78.xml><?xml version="1.0" encoding="utf-8"?>
<p:tagLst xmlns:a="http://schemas.openxmlformats.org/drawingml/2006/main" xmlns:r="http://schemas.openxmlformats.org/officeDocument/2006/relationships" xmlns:p="http://schemas.openxmlformats.org/presentationml/2006/main">
  <p:tag name="NUM" val="5"/>
</p:tagLst>
</file>

<file path=ppt/tags/tag79.xml><?xml version="1.0" encoding="utf-8"?>
<p:tagLst xmlns:a="http://schemas.openxmlformats.org/drawingml/2006/main" xmlns:r="http://schemas.openxmlformats.org/officeDocument/2006/relationships" xmlns:p="http://schemas.openxmlformats.org/presentationml/2006/main">
  <p:tag name="NUM" val="6"/>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80.xml><?xml version="1.0" encoding="utf-8"?>
<p:tagLst xmlns:a="http://schemas.openxmlformats.org/drawingml/2006/main" xmlns:r="http://schemas.openxmlformats.org/officeDocument/2006/relationships" xmlns:p="http://schemas.openxmlformats.org/presentationml/2006/main">
  <p:tag name="NUM" val="7"/>
</p:tagLst>
</file>

<file path=ppt/tags/tag81.xml><?xml version="1.0" encoding="utf-8"?>
<p:tagLst xmlns:a="http://schemas.openxmlformats.org/drawingml/2006/main" xmlns:r="http://schemas.openxmlformats.org/officeDocument/2006/relationships" xmlns:p="http://schemas.openxmlformats.org/presentationml/2006/main">
  <p:tag name="NUM" val="1"/>
</p:tagLst>
</file>

<file path=ppt/tags/tag82.xml><?xml version="1.0" encoding="utf-8"?>
<p:tagLst xmlns:a="http://schemas.openxmlformats.org/drawingml/2006/main" xmlns:r="http://schemas.openxmlformats.org/officeDocument/2006/relationships" xmlns:p="http://schemas.openxmlformats.org/presentationml/2006/main">
  <p:tag name="NUM" val="2"/>
</p:tagLst>
</file>

<file path=ppt/tags/tag83.xml><?xml version="1.0" encoding="utf-8"?>
<p:tagLst xmlns:a="http://schemas.openxmlformats.org/drawingml/2006/main" xmlns:r="http://schemas.openxmlformats.org/officeDocument/2006/relationships" xmlns:p="http://schemas.openxmlformats.org/presentationml/2006/main">
  <p:tag name="NUM" val="3"/>
</p:tagLst>
</file>

<file path=ppt/tags/tag84.xml><?xml version="1.0" encoding="utf-8"?>
<p:tagLst xmlns:a="http://schemas.openxmlformats.org/drawingml/2006/main" xmlns:r="http://schemas.openxmlformats.org/officeDocument/2006/relationships" xmlns:p="http://schemas.openxmlformats.org/presentationml/2006/main">
  <p:tag name="NUM" val="4"/>
</p:tagLst>
</file>

<file path=ppt/tags/tag85.xml><?xml version="1.0" encoding="utf-8"?>
<p:tagLst xmlns:a="http://schemas.openxmlformats.org/drawingml/2006/main" xmlns:r="http://schemas.openxmlformats.org/officeDocument/2006/relationships" xmlns:p="http://schemas.openxmlformats.org/presentationml/2006/main">
  <p:tag name="NUM" val="5"/>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3"/>
</p:tagLst>
</file>

<file path=ppt/tags/tag89.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5"/>
</p:tagLst>
</file>

<file path=ppt/tags/tag91.xml><?xml version="1.0" encoding="utf-8"?>
<p:tagLst xmlns:a="http://schemas.openxmlformats.org/drawingml/2006/main" xmlns:r="http://schemas.openxmlformats.org/officeDocument/2006/relationships" xmlns:p="http://schemas.openxmlformats.org/presentationml/2006/main">
  <p:tag name="NUM" val="6"/>
</p:tagLst>
</file>

<file path=ppt/tags/tag92.xml><?xml version="1.0" encoding="utf-8"?>
<p:tagLst xmlns:a="http://schemas.openxmlformats.org/drawingml/2006/main" xmlns:r="http://schemas.openxmlformats.org/officeDocument/2006/relationships" xmlns:p="http://schemas.openxmlformats.org/presentationml/2006/main">
  <p:tag name="NUM" val="1"/>
</p:tagLst>
</file>

<file path=ppt/tags/tag93.xml><?xml version="1.0" encoding="utf-8"?>
<p:tagLst xmlns:a="http://schemas.openxmlformats.org/drawingml/2006/main" xmlns:r="http://schemas.openxmlformats.org/officeDocument/2006/relationships" xmlns:p="http://schemas.openxmlformats.org/presentationml/2006/main">
  <p:tag name="NUM" val="2"/>
</p:tagLst>
</file>

<file path=ppt/tags/tag94.xml><?xml version="1.0" encoding="utf-8"?>
<p:tagLst xmlns:a="http://schemas.openxmlformats.org/drawingml/2006/main" xmlns:r="http://schemas.openxmlformats.org/officeDocument/2006/relationships" xmlns:p="http://schemas.openxmlformats.org/presentationml/2006/main">
  <p:tag name="NUM" val="3"/>
</p:tagLst>
</file>

<file path=ppt/tags/tag95.xml><?xml version="1.0" encoding="utf-8"?>
<p:tagLst xmlns:a="http://schemas.openxmlformats.org/drawingml/2006/main" xmlns:r="http://schemas.openxmlformats.org/officeDocument/2006/relationships" xmlns:p="http://schemas.openxmlformats.org/presentationml/2006/main">
  <p:tag name="NUM" val="4"/>
</p:tagLst>
</file>

<file path=ppt/tags/tag96.xml><?xml version="1.0" encoding="utf-8"?>
<p:tagLst xmlns:a="http://schemas.openxmlformats.org/drawingml/2006/main" xmlns:r="http://schemas.openxmlformats.org/officeDocument/2006/relationships" xmlns:p="http://schemas.openxmlformats.org/presentationml/2006/main">
  <p:tag name="NUM" val="5"/>
</p:tagLst>
</file>

<file path=ppt/tags/tag97.xml><?xml version="1.0" encoding="utf-8"?>
<p:tagLst xmlns:a="http://schemas.openxmlformats.org/drawingml/2006/main" xmlns:r="http://schemas.openxmlformats.org/officeDocument/2006/relationships" xmlns:p="http://schemas.openxmlformats.org/presentationml/2006/main">
  <p:tag name="NUM" val="6"/>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1025</TotalTime>
  <Words>1432</Words>
  <Application>Microsoft Office PowerPoint</Application>
  <PresentationFormat>Affichage à l'écran (4:3)</PresentationFormat>
  <Paragraphs>189</Paragraphs>
  <Slides>22</Slides>
  <Notes>22</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Origine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Université de Montréal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Documenter l’évolution d’un partenariat de recherche :</dc:title>
  <dc:creator>Nolet Anne-Marie</dc:creator>
  <cp:lastModifiedBy>Sylvie Gravel</cp:lastModifiedBy>
  <cp:revision>128</cp:revision>
  <cp:lastPrinted>2016-10-27T15:40:15Z</cp:lastPrinted>
  <dcterms:created xsi:type="dcterms:W3CDTF">2015-05-19T14:28:44Z</dcterms:created>
  <dcterms:modified xsi:type="dcterms:W3CDTF">2016-10-27T17:14:48Z</dcterms:modified>
</cp:coreProperties>
</file>